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81" r:id="rId2"/>
    <p:sldId id="311" r:id="rId3"/>
    <p:sldId id="323" r:id="rId4"/>
    <p:sldId id="301" r:id="rId5"/>
    <p:sldId id="360" r:id="rId6"/>
    <p:sldId id="312" r:id="rId7"/>
    <p:sldId id="362" r:id="rId8"/>
    <p:sldId id="258" r:id="rId9"/>
    <p:sldId id="359" r:id="rId10"/>
    <p:sldId id="327" r:id="rId11"/>
    <p:sldId id="369" r:id="rId12"/>
    <p:sldId id="372" r:id="rId13"/>
    <p:sldId id="367" r:id="rId14"/>
    <p:sldId id="259" r:id="rId15"/>
    <p:sldId id="260" r:id="rId16"/>
    <p:sldId id="328" r:id="rId17"/>
    <p:sldId id="262" r:id="rId18"/>
    <p:sldId id="356" r:id="rId19"/>
    <p:sldId id="361" r:id="rId20"/>
    <p:sldId id="285" r:id="rId21"/>
    <p:sldId id="355" r:id="rId22"/>
    <p:sldId id="370" r:id="rId23"/>
    <p:sldId id="330" r:id="rId24"/>
    <p:sldId id="368" r:id="rId25"/>
    <p:sldId id="304" r:id="rId26"/>
    <p:sldId id="310" r:id="rId27"/>
    <p:sldId id="382" r:id="rId28"/>
    <p:sldId id="383" r:id="rId29"/>
    <p:sldId id="331" r:id="rId30"/>
    <p:sldId id="365" r:id="rId31"/>
    <p:sldId id="308" r:id="rId32"/>
    <p:sldId id="316" r:id="rId33"/>
    <p:sldId id="379" r:id="rId34"/>
    <p:sldId id="265" r:id="rId35"/>
    <p:sldId id="332" r:id="rId36"/>
    <p:sldId id="333" r:id="rId37"/>
    <p:sldId id="268" r:id="rId38"/>
    <p:sldId id="266" r:id="rId39"/>
    <p:sldId id="314" r:id="rId40"/>
    <p:sldId id="302" r:id="rId41"/>
    <p:sldId id="335" r:id="rId42"/>
    <p:sldId id="345" r:id="rId43"/>
    <p:sldId id="340" r:id="rId44"/>
    <p:sldId id="342" r:id="rId45"/>
    <p:sldId id="343" r:id="rId46"/>
    <p:sldId id="267" r:id="rId47"/>
    <p:sldId id="319" r:id="rId48"/>
    <p:sldId id="357" r:id="rId49"/>
    <p:sldId id="347" r:id="rId50"/>
    <p:sldId id="275" r:id="rId51"/>
    <p:sldId id="389" r:id="rId52"/>
    <p:sldId id="386" r:id="rId53"/>
    <p:sldId id="385" r:id="rId54"/>
    <p:sldId id="280" r:id="rId55"/>
    <p:sldId id="346" r:id="rId56"/>
    <p:sldId id="270" r:id="rId57"/>
    <p:sldId id="291" r:id="rId58"/>
    <p:sldId id="313" r:id="rId59"/>
    <p:sldId id="352" r:id="rId60"/>
    <p:sldId id="287" r:id="rId61"/>
    <p:sldId id="288" r:id="rId62"/>
    <p:sldId id="378" r:id="rId63"/>
    <p:sldId id="371" r:id="rId64"/>
    <p:sldId id="348" r:id="rId65"/>
    <p:sldId id="349" r:id="rId66"/>
    <p:sldId id="377" r:id="rId67"/>
    <p:sldId id="350" r:id="rId68"/>
    <p:sldId id="354" r:id="rId69"/>
    <p:sldId id="375" r:id="rId70"/>
    <p:sldId id="373" r:id="rId71"/>
    <p:sldId id="353" r:id="rId72"/>
    <p:sldId id="256" r:id="rId73"/>
    <p:sldId id="384" r:id="rId74"/>
    <p:sldId id="292" r:id="rId7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8712" autoAdjust="0"/>
  </p:normalViewPr>
  <p:slideViewPr>
    <p:cSldViewPr>
      <p:cViewPr varScale="1">
        <p:scale>
          <a:sx n="109" d="100"/>
          <a:sy n="109" d="100"/>
        </p:scale>
        <p:origin x="-1578" y="-7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957ECB-10B6-41E9-AD44-5C6551EF0467}" type="datetimeFigureOut">
              <a:rPr lang="ru-RU" smtClean="0"/>
              <a:pPr/>
              <a:t>05.11.2015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B1FBCE-31BC-4F7E-98AD-CB413E8F8185}" type="slidenum">
              <a:rPr lang="ru-RU" smtClean="0"/>
              <a:pPr/>
              <a:t>‹#›</a:t>
            </a:fld>
            <a:endParaRPr lang="ru-RU" dirty="0"/>
          </a:p>
        </p:txBody>
      </p:sp>
    </p:spTree>
    <p:extLst>
      <p:ext uri="{BB962C8B-B14F-4D97-AF65-F5344CB8AC3E}">
        <p14:creationId xmlns:p14="http://schemas.microsoft.com/office/powerpoint/2010/main" xmlns="" val="6532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AB1FBCE-31BC-4F7E-98AD-CB413E8F8185}" type="slidenum">
              <a:rPr lang="ru-RU" smtClean="0"/>
              <a:pPr/>
              <a:t>8</a:t>
            </a:fld>
            <a:endParaRPr lang="ru-RU" dirty="0"/>
          </a:p>
        </p:txBody>
      </p:sp>
    </p:spTree>
    <p:extLst>
      <p:ext uri="{BB962C8B-B14F-4D97-AF65-F5344CB8AC3E}">
        <p14:creationId xmlns:p14="http://schemas.microsoft.com/office/powerpoint/2010/main" xmlns="" val="333605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AB1FBCE-31BC-4F7E-98AD-CB413E8F8185}" type="slidenum">
              <a:rPr lang="ru-RU" smtClean="0"/>
              <a:pPr/>
              <a:t>25</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05.11.2015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rgbClr val="FFC000">
                <a:alpha val="5000"/>
              </a:srgbClr>
            </a:gs>
            <a:gs pos="90000">
              <a:srgbClr val="85C2FF"/>
            </a:gs>
            <a:gs pos="37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05.11.2015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5"/>
            </a:gs>
            <a:gs pos="87000">
              <a:schemeClr val="accent6">
                <a:lumMod val="50000"/>
                <a:alpha val="0"/>
              </a:schemeClr>
            </a:gs>
            <a:gs pos="73000">
              <a:schemeClr val="bg1">
                <a:lumMod val="85000"/>
                <a:alpha val="1000"/>
              </a:schemeClr>
            </a:gs>
            <a:gs pos="37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mp;Icy;&amp;scy;&amp;tcy;&amp;ocy;&amp;rcy;&amp;icy;&amp;yacy; &amp;scy;&amp;ocy;&amp;zcy;&amp;dcy;&amp;acy;&amp;ncy;&amp;icy;&amp;yacy; &amp;kcy;&amp;ncy;&amp;icy;&amp;gcy;&amp;icy;"/>
          <p:cNvPicPr>
            <a:picLocks noChangeAspect="1" noChangeArrowheads="1"/>
          </p:cNvPicPr>
          <p:nvPr/>
        </p:nvPicPr>
        <p:blipFill rotWithShape="1">
          <a:blip r:embed="rId2" cstate="print">
            <a:lum bright="-10000"/>
            <a:extLst>
              <a:ext uri="{28A0092B-C50C-407E-A947-70E740481C1C}">
                <a14:useLocalDpi xmlns:a14="http://schemas.microsoft.com/office/drawing/2010/main" xmlns="" val="0"/>
              </a:ext>
            </a:extLst>
          </a:blip>
          <a:srcRect l="7341" t="31857" r="11456" b="7708"/>
          <a:stretch/>
        </p:blipFill>
        <p:spPr bwMode="auto">
          <a:xfrm>
            <a:off x="827584" y="1484784"/>
            <a:ext cx="7488832" cy="4752528"/>
          </a:xfrm>
          <a:prstGeom prst="rect">
            <a:avLst/>
          </a:prstGeom>
          <a:ln>
            <a:noFill/>
          </a:ln>
          <a:effectLst>
            <a:outerShdw blurRad="292100" dist="139700" dir="2700000" algn="tl" rotWithShape="0">
              <a:srgbClr val="333333">
                <a:alpha val="65000"/>
              </a:srgbClr>
            </a:outerShdw>
            <a:softEdge rad="635000"/>
          </a:effectLst>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ctrTitle"/>
          </p:nvPr>
        </p:nvSpPr>
        <p:spPr>
          <a:xfrm>
            <a:off x="0" y="476672"/>
            <a:ext cx="9144000" cy="576064"/>
          </a:xfrm>
        </p:spPr>
        <p:txBody>
          <a:bodyPr>
            <a:normAutofit fontScale="90000"/>
          </a:bodyPr>
          <a:lstStyle/>
          <a:p>
            <a:r>
              <a:rPr lang="ru-RU" sz="2200" b="1" dirty="0" smtClean="0">
                <a:latin typeface="Times New Roman" pitchFamily="18" charset="0"/>
                <a:cs typeface="Times New Roman" pitchFamily="18" charset="0"/>
              </a:rPr>
              <a:t/>
            </a:r>
            <a:br>
              <a:rPr lang="ru-RU" sz="2200" b="1" dirty="0" smtClean="0">
                <a:latin typeface="Times New Roman" pitchFamily="18" charset="0"/>
                <a:cs typeface="Times New Roman" pitchFamily="18" charset="0"/>
              </a:rPr>
            </a:br>
            <a:r>
              <a:rPr lang="ru-RU" sz="2200" b="1" dirty="0" smtClean="0">
                <a:latin typeface="Times New Roman" pitchFamily="18" charset="0"/>
                <a:cs typeface="Times New Roman" pitchFamily="18" charset="0"/>
              </a:rPr>
              <a:t> БЕЛГОРОДСКИЙ ГОСУДАРСТВЕННЫЙ АГРАРНЫЙ УНИВЕРСИТЕТ им. В. Я. Горина </a:t>
            </a:r>
            <a:r>
              <a:rPr lang="ru-RU" dirty="0" smtClean="0"/>
              <a:t/>
            </a:r>
            <a:br>
              <a:rPr lang="ru-RU" dirty="0" smtClean="0"/>
            </a:br>
            <a:endParaRPr lang="ru-RU" dirty="0"/>
          </a:p>
        </p:txBody>
      </p:sp>
      <p:sp>
        <p:nvSpPr>
          <p:cNvPr id="7" name="Подзаголовок 6"/>
          <p:cNvSpPr>
            <a:spLocks noGrp="1"/>
          </p:cNvSpPr>
          <p:nvPr>
            <p:ph type="subTitle" idx="1"/>
          </p:nvPr>
        </p:nvSpPr>
        <p:spPr>
          <a:xfrm>
            <a:off x="755576" y="6021288"/>
            <a:ext cx="7848872" cy="720080"/>
          </a:xfrm>
        </p:spPr>
        <p:txBody>
          <a:bodyPr>
            <a:normAutofit/>
          </a:bodyPr>
          <a:lstStyle/>
          <a:p>
            <a:r>
              <a:rPr lang="ru-RU" sz="2000" b="1" dirty="0" smtClean="0">
                <a:solidFill>
                  <a:schemeClr val="tx1"/>
                </a:solidFill>
                <a:latin typeface="Times New Roman" pitchFamily="18" charset="0"/>
                <a:cs typeface="Times New Roman" pitchFamily="18" charset="0"/>
              </a:rPr>
              <a:t>Управление библиотечно-информационными </a:t>
            </a:r>
            <a:r>
              <a:rPr lang="ru-RU" sz="2000" b="1" dirty="0" smtClean="0">
                <a:solidFill>
                  <a:schemeClr val="tx1"/>
                </a:solidFill>
                <a:latin typeface="Times New Roman" pitchFamily="18" charset="0"/>
                <a:cs typeface="Times New Roman" pitchFamily="18" charset="0"/>
              </a:rPr>
              <a:t>ресурсами</a:t>
            </a:r>
            <a:endParaRPr lang="ru-RU" sz="2000" b="1" dirty="0" smtClean="0">
              <a:solidFill>
                <a:schemeClr val="tx1"/>
              </a:solidFill>
              <a:latin typeface="Times New Roman" pitchFamily="18" charset="0"/>
              <a:cs typeface="Times New Roman" pitchFamily="18" charset="0"/>
            </a:endParaRPr>
          </a:p>
          <a:p>
            <a:endParaRPr lang="ru-RU" sz="2000" b="1" dirty="0"/>
          </a:p>
        </p:txBody>
      </p:sp>
      <p:sp>
        <p:nvSpPr>
          <p:cNvPr id="6" name="Прямоугольник 5"/>
          <p:cNvSpPr/>
          <p:nvPr/>
        </p:nvSpPr>
        <p:spPr>
          <a:xfrm>
            <a:off x="467544" y="1124745"/>
            <a:ext cx="8208912" cy="1200329"/>
          </a:xfrm>
          <a:prstGeom prst="rect">
            <a:avLst/>
          </a:prstGeom>
        </p:spPr>
        <p:txBody>
          <a:bodyPr wrap="square">
            <a:spAutoFit/>
          </a:bodyPr>
          <a:lstStyle/>
          <a:p>
            <a:pPr algn="ctr"/>
            <a:r>
              <a:rPr lang="ru-RU" sz="3600" b="1" i="1" dirty="0" smtClean="0">
                <a:ln w="12700">
                  <a:solidFill>
                    <a:schemeClr val="tx2">
                      <a:lumMod val="75000"/>
                    </a:schemeClr>
                  </a:solidFill>
                  <a:prstDash val="solid"/>
                </a:ln>
                <a:solidFill>
                  <a:srgbClr val="C00000"/>
                </a:solidFill>
                <a:effectLst>
                  <a:outerShdw blurRad="41275" dist="20320" dir="1800000" algn="tl" rotWithShape="0">
                    <a:srgbClr val="000000">
                      <a:alpha val="40000"/>
                    </a:srgbClr>
                  </a:outerShdw>
                </a:effectLst>
              </a:rPr>
              <a:t>«Листая страницы прошлого…»</a:t>
            </a:r>
            <a:br>
              <a:rPr lang="ru-RU" sz="3600" b="1" i="1" dirty="0" smtClean="0">
                <a:ln w="12700">
                  <a:solidFill>
                    <a:schemeClr val="tx2">
                      <a:lumMod val="75000"/>
                    </a:schemeClr>
                  </a:solidFill>
                  <a:prstDash val="solid"/>
                </a:ln>
                <a:solidFill>
                  <a:srgbClr val="C00000"/>
                </a:solidFill>
                <a:effectLst>
                  <a:outerShdw blurRad="41275" dist="20320" dir="1800000" algn="tl" rotWithShape="0">
                    <a:srgbClr val="000000">
                      <a:alpha val="40000"/>
                    </a:srgbClr>
                  </a:outerShdw>
                </a:effectLst>
              </a:rPr>
            </a:br>
            <a:endParaRPr lang="ru-RU" sz="3600" b="1" dirty="0">
              <a:ln w="12700">
                <a:solidFill>
                  <a:schemeClr val="tx2">
                    <a:lumMod val="75000"/>
                  </a:schemeClr>
                </a:solidFill>
                <a:prstDash val="solid"/>
              </a:ln>
              <a:solidFill>
                <a:srgbClr val="C00000"/>
              </a:solidFill>
              <a:effectLst>
                <a:outerShdw blurRad="41275" dist="20320" dir="18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3600" b="1" i="1" dirty="0" smtClean="0">
                <a:solidFill>
                  <a:srgbClr val="C00000"/>
                </a:solidFill>
                <a:latin typeface="Times New Roman" pitchFamily="18" charset="0"/>
                <a:cs typeface="Times New Roman" pitchFamily="18" charset="0"/>
              </a:rPr>
              <a:t>Древние книги из свинца</a:t>
            </a:r>
            <a:endParaRPr lang="ru-RU" sz="3600" b="1" i="1" dirty="0">
              <a:solidFill>
                <a:srgbClr val="C00000"/>
              </a:solidFill>
              <a:latin typeface="Times New Roman" pitchFamily="18" charset="0"/>
              <a:cs typeface="Times New Roman" pitchFamily="18" charset="0"/>
            </a:endParaRPr>
          </a:p>
        </p:txBody>
      </p:sp>
      <p:pic>
        <p:nvPicPr>
          <p:cNvPr id="81922" name="Picture 2" descr="http://fotohomka.ru/images/Dec/01/5789124361407849c8c730ad563e0eff/1.jpg"/>
          <p:cNvPicPr>
            <a:picLocks noChangeAspect="1" noChangeArrowheads="1"/>
          </p:cNvPicPr>
          <p:nvPr/>
        </p:nvPicPr>
        <p:blipFill>
          <a:blip r:embed="rId2" cstate="print">
            <a:lum contrast="20000"/>
          </a:blip>
          <a:srcRect l="6741" t="5652" r="1770" b="3912"/>
          <a:stretch>
            <a:fillRect/>
          </a:stretch>
        </p:blipFill>
        <p:spPr bwMode="auto">
          <a:xfrm>
            <a:off x="899592" y="1268761"/>
            <a:ext cx="7268305" cy="4896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0"/>
            <a:ext cx="8686800" cy="908720"/>
          </a:xfrm>
        </p:spPr>
        <p:txBody>
          <a:bodyPr>
            <a:normAutofit/>
          </a:bodyPr>
          <a:lstStyle/>
          <a:p>
            <a:pPr algn="ctr"/>
            <a:r>
              <a:rPr lang="ru-RU" sz="3200" i="1" dirty="0" smtClean="0">
                <a:solidFill>
                  <a:srgbClr val="C00000"/>
                </a:solidFill>
              </a:rPr>
              <a:t>Золотая книга</a:t>
            </a:r>
            <a:endParaRPr lang="ru-RU" sz="3200" i="1" dirty="0">
              <a:solidFill>
                <a:srgbClr val="C00000"/>
              </a:solidFill>
            </a:endParaRPr>
          </a:p>
        </p:txBody>
      </p:sp>
      <p:sp>
        <p:nvSpPr>
          <p:cNvPr id="6" name="Текст 5"/>
          <p:cNvSpPr>
            <a:spLocks noGrp="1"/>
          </p:cNvSpPr>
          <p:nvPr>
            <p:ph type="body" sz="half" idx="2"/>
          </p:nvPr>
        </p:nvSpPr>
        <p:spPr>
          <a:xfrm>
            <a:off x="467544" y="1124744"/>
            <a:ext cx="3456384" cy="5001419"/>
          </a:xfrm>
        </p:spPr>
        <p:txBody>
          <a:bodyPr>
            <a:noAutofit/>
          </a:bodyPr>
          <a:lstStyle/>
          <a:p>
            <a:pPr algn="ctr"/>
            <a:r>
              <a:rPr lang="ru-RU" sz="2400" b="1" i="1" dirty="0" smtClean="0"/>
              <a:t>Однажды американские археологи обнаружили золотую книгу, страницы которой были изготовлены из чистого золота. На драгоценных страницах выгравирован текст одной древнеиндийской поэмы.	 </a:t>
            </a:r>
          </a:p>
          <a:p>
            <a:pPr algn="ctr"/>
            <a:endParaRPr lang="ru-RU" sz="2400" b="1" i="1" dirty="0">
              <a:solidFill>
                <a:srgbClr val="C00000"/>
              </a:solidFill>
            </a:endParaRPr>
          </a:p>
        </p:txBody>
      </p:sp>
      <p:pic>
        <p:nvPicPr>
          <p:cNvPr id="102402" name="Picture 2" descr="http://cdn01.ru/files/users/images/0e/39/0e3918456b48d2acd7ab13fd78fb925c.jpg"/>
          <p:cNvPicPr>
            <a:picLocks noChangeAspect="1" noChangeArrowheads="1"/>
          </p:cNvPicPr>
          <p:nvPr/>
        </p:nvPicPr>
        <p:blipFill>
          <a:blip r:embed="rId2" cstate="print"/>
          <a:srcRect l="24528" t="5839" r="25472"/>
          <a:stretch>
            <a:fillRect/>
          </a:stretch>
        </p:blipFill>
        <p:spPr bwMode="auto">
          <a:xfrm>
            <a:off x="4067944" y="1124744"/>
            <a:ext cx="4176464" cy="5229200"/>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850106"/>
          </a:xfrm>
        </p:spPr>
        <p:txBody>
          <a:bodyPr>
            <a:normAutofit/>
          </a:bodyPr>
          <a:lstStyle/>
          <a:p>
            <a:r>
              <a:rPr lang="ru-RU" sz="3600" b="1" i="1" dirty="0" smtClean="0">
                <a:solidFill>
                  <a:srgbClr val="C00000"/>
                </a:solidFill>
                <a:latin typeface="+mn-lt"/>
              </a:rPr>
              <a:t>Глиняная книга</a:t>
            </a:r>
            <a:endParaRPr lang="ru-RU" sz="3600" b="1" i="1" dirty="0">
              <a:solidFill>
                <a:srgbClr val="C00000"/>
              </a:solidFill>
              <a:latin typeface="+mn-lt"/>
            </a:endParaRPr>
          </a:p>
        </p:txBody>
      </p:sp>
      <p:sp>
        <p:nvSpPr>
          <p:cNvPr id="7" name="Содержимое 6"/>
          <p:cNvSpPr>
            <a:spLocks noGrp="1"/>
          </p:cNvSpPr>
          <p:nvPr>
            <p:ph idx="1"/>
          </p:nvPr>
        </p:nvSpPr>
        <p:spPr>
          <a:xfrm>
            <a:off x="457200" y="1052736"/>
            <a:ext cx="8229600" cy="5073427"/>
          </a:xfrm>
        </p:spPr>
        <p:txBody>
          <a:bodyPr>
            <a:normAutofit lnSpcReduction="10000"/>
          </a:bodyPr>
          <a:lstStyle/>
          <a:p>
            <a:pPr algn="just">
              <a:lnSpc>
                <a:spcPct val="150000"/>
              </a:lnSpc>
              <a:buNone/>
            </a:pPr>
            <a:r>
              <a:rPr lang="ru-RU" sz="2000" b="1" dirty="0" smtClean="0">
                <a:latin typeface="Times New Roman" pitchFamily="18" charset="0"/>
                <a:cs typeface="Times New Roman" pitchFamily="18" charset="0"/>
              </a:rPr>
              <a:t>        На глиняных табличках начали писать около 3500 лет до н.э. Глиняные таблички изготавливались в Месопотамии. Тип письма – клинопись: деревянной палочкой для письма или заострённым тростником выдавливали знаки; отсюда и «клинообразные» штрихи. </a:t>
            </a:r>
          </a:p>
          <a:p>
            <a:pPr algn="just">
              <a:lnSpc>
                <a:spcPct val="150000"/>
              </a:lnSpc>
              <a:buNone/>
            </a:pPr>
            <a:r>
              <a:rPr lang="ru-RU" sz="2000" b="1" dirty="0" smtClean="0">
                <a:latin typeface="Times New Roman" pitchFamily="18" charset="0"/>
                <a:cs typeface="Times New Roman" pitchFamily="18" charset="0"/>
              </a:rPr>
              <a:t>        В древней Ассирии царь Ашшурбанипал собрал огромную библиотеку глиняных книг, сделанных в виде табличек из глины. Формат страницы - 32*32, толщиной в 2,5 см, т.е. настоящий плоский кирпич. На поверхности такого кирпича выдавливали текст трехгранными палочками. Получались знаки похожие на клинья. Такое письмо потом назовут клинописью.</a:t>
            </a:r>
            <a:endParaRPr lang="ru-RU" sz="2000" b="1"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uch.znate.ru/tw_files2/urls_9/5/d-4416/img3.jpg"/>
          <p:cNvPicPr>
            <a:picLocks noChangeAspect="1" noChangeArrowheads="1"/>
          </p:cNvPicPr>
          <p:nvPr/>
        </p:nvPicPr>
        <p:blipFill>
          <a:blip r:embed="rId2" cstate="print"/>
          <a:srcRect l="5085" t="23428"/>
          <a:stretch>
            <a:fillRect/>
          </a:stretch>
        </p:blipFill>
        <p:spPr bwMode="auto">
          <a:xfrm rot="16200000">
            <a:off x="-308" y="2385081"/>
            <a:ext cx="4680519" cy="28799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Заголовок 3"/>
          <p:cNvSpPr>
            <a:spLocks noGrp="1"/>
          </p:cNvSpPr>
          <p:nvPr>
            <p:ph type="title"/>
          </p:nvPr>
        </p:nvSpPr>
        <p:spPr/>
        <p:txBody>
          <a:bodyPr>
            <a:normAutofit/>
          </a:bodyPr>
          <a:lstStyle/>
          <a:p>
            <a:r>
              <a:rPr lang="ru-RU" sz="3600" b="1" i="1" dirty="0" smtClean="0">
                <a:solidFill>
                  <a:srgbClr val="C00000"/>
                </a:solidFill>
              </a:rPr>
              <a:t>Глиняные книги</a:t>
            </a:r>
            <a:endParaRPr lang="ru-RU" sz="3600" b="1" i="1" dirty="0">
              <a:solidFill>
                <a:srgbClr val="C00000"/>
              </a:solidFill>
            </a:endParaRPr>
          </a:p>
        </p:txBody>
      </p:sp>
      <p:pic>
        <p:nvPicPr>
          <p:cNvPr id="5" name="Picture 4" descr="https://im1-tub-ru.yandex.net/i?id=41ce54eaee80376047c4569c4476cb8c&amp;n=33&amp;h=190&amp;w=254"/>
          <p:cNvPicPr>
            <a:picLocks noChangeAspect="1" noChangeArrowheads="1"/>
          </p:cNvPicPr>
          <p:nvPr/>
        </p:nvPicPr>
        <p:blipFill>
          <a:blip r:embed="rId3" cstate="print"/>
          <a:srcRect/>
          <a:stretch>
            <a:fillRect/>
          </a:stretch>
        </p:blipFill>
        <p:spPr bwMode="auto">
          <a:xfrm rot="16200000">
            <a:off x="3681980" y="1510708"/>
            <a:ext cx="4724192" cy="4672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volna.org/wp-content/uploads/2014/11/istoriia_sozdaniia_knighi3.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2113" t="16969" r="2549" b="11894"/>
          <a:stretch/>
        </p:blipFill>
        <p:spPr bwMode="auto">
          <a:xfrm>
            <a:off x="4211960" y="697497"/>
            <a:ext cx="4248472" cy="5381397"/>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8" name="Текст 7"/>
          <p:cNvSpPr>
            <a:spLocks noGrp="1"/>
          </p:cNvSpPr>
          <p:nvPr>
            <p:ph type="body" sz="half" idx="2"/>
          </p:nvPr>
        </p:nvSpPr>
        <p:spPr>
          <a:xfrm>
            <a:off x="457200" y="692696"/>
            <a:ext cx="3682752" cy="4824536"/>
          </a:xfrm>
        </p:spPr>
        <p:txBody>
          <a:bodyPr>
            <a:noAutofit/>
          </a:bodyPr>
          <a:lstStyle/>
          <a:p>
            <a:pPr algn="ctr"/>
            <a:r>
              <a:rPr lang="ru-RU" sz="2800" b="1" i="1" dirty="0" smtClean="0">
                <a:solidFill>
                  <a:srgbClr val="C00000"/>
                </a:solidFill>
              </a:rPr>
              <a:t>    </a:t>
            </a:r>
            <a:r>
              <a:rPr lang="ru-RU" sz="2800" b="1" i="1" dirty="0" smtClean="0"/>
              <a:t>Первыми писать на глиняных дощечках стали в Греции. На ещё влажной и мягкой глине писец острой палочкой выдавливал слова -значки. </a:t>
            </a:r>
          </a:p>
          <a:p>
            <a:pPr algn="ctr"/>
            <a:r>
              <a:rPr lang="ru-RU" sz="2800" b="1" i="1" dirty="0" smtClean="0"/>
              <a:t>  Потом глиняную дощечку сушили и обжигали.</a:t>
            </a:r>
            <a:endParaRPr lang="ru-RU" sz="2800" b="1" i="1" dirty="0"/>
          </a:p>
        </p:txBody>
      </p:sp>
    </p:spTree>
    <p:extLst>
      <p:ext uri="{BB962C8B-B14F-4D97-AF65-F5344CB8AC3E}">
        <p14:creationId xmlns:p14="http://schemas.microsoft.com/office/powerpoint/2010/main" xmlns="" val="107264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olna.org/wp-content/uploads/2014/11/istoriia_sozdaniia_knighi4.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573" t="7738" r="3688" b="24920"/>
          <a:stretch/>
        </p:blipFill>
        <p:spPr bwMode="auto">
          <a:xfrm>
            <a:off x="4135718" y="620688"/>
            <a:ext cx="4324714" cy="5688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Текст 4"/>
          <p:cNvSpPr>
            <a:spLocks noGrp="1"/>
          </p:cNvSpPr>
          <p:nvPr>
            <p:ph type="body" sz="half" idx="2"/>
          </p:nvPr>
        </p:nvSpPr>
        <p:spPr>
          <a:xfrm>
            <a:off x="323528" y="476672"/>
            <a:ext cx="3528392" cy="6192687"/>
          </a:xfrm>
        </p:spPr>
        <p:txBody>
          <a:bodyPr>
            <a:noAutofit/>
          </a:bodyPr>
          <a:lstStyle/>
          <a:p>
            <a:pPr indent="177800" algn="ctr"/>
            <a:r>
              <a:rPr lang="ru-RU" sz="2400" b="1" i="1" dirty="0" smtClean="0"/>
              <a:t>Чтобы написать книгу, таких плиток нужно было очень много –несколько сотен. Глиняные книги были очень неудобными, громоздкими. Их нельзя взять домой почитать. Каждая книга весила несколько десятков килограммов. Поэтому читали только в библиотеке.</a:t>
            </a:r>
            <a:endParaRPr lang="ru-RU" sz="2400" b="1" i="1" dirty="0"/>
          </a:p>
        </p:txBody>
      </p:sp>
    </p:spTree>
    <p:extLst>
      <p:ext uri="{BB962C8B-B14F-4D97-AF65-F5344CB8AC3E}">
        <p14:creationId xmlns:p14="http://schemas.microsoft.com/office/powerpoint/2010/main" xmlns="" val="267166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900igr.net/datas/literatura/Istorija-knigi/0018-018-Knigi-iz-voska.jpg"/>
          <p:cNvPicPr>
            <a:picLocks noChangeAspect="1" noChangeArrowheads="1"/>
          </p:cNvPicPr>
          <p:nvPr/>
        </p:nvPicPr>
        <p:blipFill>
          <a:blip r:embed="rId2" cstate="print">
            <a:lum bright="-10000" contrast="10000"/>
          </a:blip>
          <a:srcRect r="2751" b="5501"/>
          <a:stretch>
            <a:fillRect/>
          </a:stretch>
        </p:blipFill>
        <p:spPr bwMode="auto">
          <a:xfrm>
            <a:off x="0" y="-171400"/>
            <a:ext cx="9188896" cy="7029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normAutofit/>
          </a:bodyPr>
          <a:lstStyle/>
          <a:p>
            <a:r>
              <a:rPr lang="ru-RU" sz="3200" b="1" i="1" dirty="0" smtClean="0">
                <a:solidFill>
                  <a:srgbClr val="C00000"/>
                </a:solidFill>
              </a:rPr>
              <a:t>Восковые таблички</a:t>
            </a:r>
            <a:endParaRPr lang="ru-RU" sz="3200" b="1" i="1" dirty="0">
              <a:solidFill>
                <a:srgbClr val="C00000"/>
              </a:solidFill>
            </a:endParaRPr>
          </a:p>
        </p:txBody>
      </p:sp>
      <p:pic>
        <p:nvPicPr>
          <p:cNvPr id="68609" name="Picture 1"/>
          <p:cNvPicPr>
            <a:picLocks noGrp="1" noChangeAspect="1" noChangeArrowheads="1"/>
          </p:cNvPicPr>
          <p:nvPr>
            <p:ph idx="4294967295"/>
          </p:nvPr>
        </p:nvPicPr>
        <p:blipFill>
          <a:blip r:embed="rId2" cstate="print"/>
          <a:srcRect t="15026" r="4210" b="15479"/>
          <a:stretch>
            <a:fillRect/>
          </a:stretch>
        </p:blipFill>
        <p:spPr bwMode="auto">
          <a:xfrm>
            <a:off x="3491880" y="2348880"/>
            <a:ext cx="4896544" cy="2664296"/>
          </a:xfrm>
          <a:prstGeom prst="rect">
            <a:avLst/>
          </a:prstGeom>
          <a:noFill/>
          <a:ln w="9525">
            <a:noFill/>
            <a:miter lim="800000"/>
            <a:headEnd/>
            <a:tailEnd/>
          </a:ln>
          <a:effectLst>
            <a:softEdge rad="127000"/>
          </a:effectLst>
          <a:scene3d>
            <a:camera prst="isometricOffAxis2Left"/>
            <a:lightRig rig="threePt" dir="t"/>
          </a:scene3d>
        </p:spPr>
      </p:pic>
      <p:sp>
        <p:nvSpPr>
          <p:cNvPr id="9" name="Прямоугольник 8"/>
          <p:cNvSpPr/>
          <p:nvPr/>
        </p:nvSpPr>
        <p:spPr>
          <a:xfrm>
            <a:off x="395536" y="1556792"/>
            <a:ext cx="3096344" cy="3539430"/>
          </a:xfrm>
          <a:prstGeom prst="rect">
            <a:avLst/>
          </a:prstGeom>
        </p:spPr>
        <p:txBody>
          <a:bodyPr wrap="square">
            <a:spAutoFit/>
          </a:bodyPr>
          <a:lstStyle/>
          <a:p>
            <a:pPr algn="ctr"/>
            <a:r>
              <a:rPr lang="ru-RU" sz="3200" b="1" i="1" dirty="0" smtClean="0"/>
              <a:t>Писали на них, а вернее, царапали с помощью стальной палочки - стиля.</a:t>
            </a:r>
            <a:endParaRPr lang="ru-RU" sz="3200" b="1" i="1" dirty="0"/>
          </a:p>
        </p:txBody>
      </p:sp>
    </p:spTree>
    <p:extLst>
      <p:ext uri="{BB962C8B-B14F-4D97-AF65-F5344CB8AC3E}">
        <p14:creationId xmlns:p14="http://schemas.microsoft.com/office/powerpoint/2010/main" xmlns="" val="212762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bigslide.ru/images/1/986/831/img18.jpg"/>
          <p:cNvPicPr>
            <a:picLocks noChangeAspect="1" noChangeArrowheads="1"/>
          </p:cNvPicPr>
          <p:nvPr/>
        </p:nvPicPr>
        <p:blipFill>
          <a:blip r:embed="rId2" cstate="print"/>
          <a:srcRect/>
          <a:stretch>
            <a:fillRect/>
          </a:stretch>
        </p:blipFill>
        <p:spPr bwMode="auto">
          <a:xfrm>
            <a:off x="539552" y="328542"/>
            <a:ext cx="8208912" cy="61542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images.myshared.ru/6/678511/slide_7.jpg"/>
          <p:cNvPicPr>
            <a:picLocks noChangeAspect="1" noChangeArrowheads="1"/>
          </p:cNvPicPr>
          <p:nvPr/>
        </p:nvPicPr>
        <p:blipFill>
          <a:blip r:embed="rId2" cstate="print"/>
          <a:srcRect t="16837" b="8566"/>
          <a:stretch>
            <a:fillRect/>
          </a:stretch>
        </p:blipFill>
        <p:spPr bwMode="auto">
          <a:xfrm>
            <a:off x="611560" y="1052736"/>
            <a:ext cx="7920880" cy="5328593"/>
          </a:xfrm>
          <a:prstGeom prst="rect">
            <a:avLst/>
          </a:prstGeom>
          <a:ln>
            <a:noFill/>
          </a:ln>
          <a:effectLst>
            <a:softEdge rad="112500"/>
          </a:effectLst>
        </p:spPr>
      </p:pic>
      <p:sp>
        <p:nvSpPr>
          <p:cNvPr id="3" name="Заголовок 2"/>
          <p:cNvSpPr>
            <a:spLocks noGrp="1"/>
          </p:cNvSpPr>
          <p:nvPr>
            <p:ph type="title"/>
          </p:nvPr>
        </p:nvSpPr>
        <p:spPr/>
        <p:txBody>
          <a:bodyPr>
            <a:normAutofit/>
          </a:bodyPr>
          <a:lstStyle/>
          <a:p>
            <a:r>
              <a:rPr lang="ru-RU" sz="3200" b="1" i="1" dirty="0" smtClean="0">
                <a:solidFill>
                  <a:srgbClr val="C00000"/>
                </a:solidFill>
              </a:rPr>
              <a:t>Деревянная книга</a:t>
            </a:r>
            <a:endParaRPr lang="ru-RU" sz="3200" b="1" i="1"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hippt.net/u/storage/ppt_338/c542-1382205803-02.jpg"/>
          <p:cNvPicPr>
            <a:picLocks noChangeAspect="1" noChangeArrowheads="1"/>
          </p:cNvPicPr>
          <p:nvPr/>
        </p:nvPicPr>
        <p:blipFill>
          <a:blip r:embed="rId2" cstate="print">
            <a:lum bright="-20000" contrast="40000"/>
          </a:blip>
          <a:srcRect/>
          <a:stretch>
            <a:fillRect/>
          </a:stretch>
        </p:blipFill>
        <p:spPr bwMode="auto">
          <a:xfrm>
            <a:off x="899592" y="692696"/>
            <a:ext cx="7336192" cy="5502144"/>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half" idx="2"/>
          </p:nvPr>
        </p:nvSpPr>
        <p:spPr>
          <a:xfrm>
            <a:off x="539552" y="980728"/>
            <a:ext cx="2925961" cy="5145435"/>
          </a:xfrm>
        </p:spPr>
        <p:txBody>
          <a:bodyPr>
            <a:normAutofit lnSpcReduction="10000"/>
          </a:bodyPr>
          <a:lstStyle/>
          <a:p>
            <a:pPr algn="ctr"/>
            <a:r>
              <a:rPr lang="ru-RU" sz="2800" b="1" i="1" dirty="0" smtClean="0">
                <a:latin typeface="+mj-lt"/>
                <a:cs typeface="Times New Roman" pitchFamily="18" charset="0"/>
              </a:rPr>
              <a:t>Деревянные книги были намного легче глиняных, и прочнее берестяных, но очень хорошо горели в бесконечных пожарищах, которые часто случались на Руси.</a:t>
            </a:r>
          </a:p>
          <a:p>
            <a:endParaRPr lang="ru-RU" dirty="0"/>
          </a:p>
        </p:txBody>
      </p:sp>
      <p:pic>
        <p:nvPicPr>
          <p:cNvPr id="43010" name="Picture 2" descr="http://mtdata.ru/u33/photoFBFB/20819182766-0/original.jpeg"/>
          <p:cNvPicPr>
            <a:picLocks noChangeAspect="1" noChangeArrowheads="1"/>
          </p:cNvPicPr>
          <p:nvPr/>
        </p:nvPicPr>
        <p:blipFill>
          <a:blip r:embed="rId2" cstate="print"/>
          <a:srcRect l="3512" t="7597" r="1532" b="3770"/>
          <a:stretch>
            <a:fillRect/>
          </a:stretch>
        </p:blipFill>
        <p:spPr bwMode="auto">
          <a:xfrm rot="16200000">
            <a:off x="4824028" y="1592795"/>
            <a:ext cx="4464497" cy="2520281"/>
          </a:xfrm>
          <a:prstGeom prst="rect">
            <a:avLst/>
          </a:prstGeom>
          <a:ln>
            <a:noFill/>
          </a:ln>
          <a:effectLst>
            <a:outerShdw blurRad="292100" dist="139700" dir="2700000" algn="tl" rotWithShape="0">
              <a:srgbClr val="333333">
                <a:alpha val="65000"/>
              </a:srgbClr>
            </a:outerShdw>
          </a:effectLst>
        </p:spPr>
      </p:pic>
      <p:pic>
        <p:nvPicPr>
          <p:cNvPr id="8" name="Picture 2" descr="http://mtdata.ru/u33/photoFBFB/20819182766-0/original.jpeg"/>
          <p:cNvPicPr>
            <a:picLocks noChangeAspect="1" noChangeArrowheads="1"/>
          </p:cNvPicPr>
          <p:nvPr/>
        </p:nvPicPr>
        <p:blipFill>
          <a:blip r:embed="rId2" cstate="print"/>
          <a:srcRect l="3226" t="3992" r="4839" b="5334"/>
          <a:stretch>
            <a:fillRect/>
          </a:stretch>
        </p:blipFill>
        <p:spPr bwMode="auto">
          <a:xfrm rot="5400000" flipH="1">
            <a:off x="2951821" y="2240867"/>
            <a:ext cx="4104456" cy="2448273"/>
          </a:xfrm>
          <a:prstGeom prst="rect">
            <a:avLst/>
          </a:prstGeom>
          <a:ln>
            <a:noFill/>
          </a:ln>
          <a:effectLst>
            <a:outerShdw blurRad="292100" dist="139700" dir="2700000" algn="tl" rotWithShape="0">
              <a:srgbClr val="333333">
                <a:alpha val="65000"/>
              </a:srgbClr>
            </a:outerShdw>
          </a:effectLst>
        </p:spPr>
      </p:pic>
      <p:pic>
        <p:nvPicPr>
          <p:cNvPr id="9" name="Picture 2" descr="http://mtdata.ru/u33/photoFBFB/20819182766-0/original.jpeg"/>
          <p:cNvPicPr>
            <a:picLocks noChangeAspect="1" noChangeArrowheads="1"/>
          </p:cNvPicPr>
          <p:nvPr/>
        </p:nvPicPr>
        <p:blipFill>
          <a:blip r:embed="rId2" cstate="print"/>
          <a:srcRect l="1981" t="5064" r="3064" b="3770"/>
          <a:stretch>
            <a:fillRect/>
          </a:stretch>
        </p:blipFill>
        <p:spPr bwMode="auto">
          <a:xfrm rot="16200000">
            <a:off x="5220074" y="1988840"/>
            <a:ext cx="4464495" cy="2592288"/>
          </a:xfrm>
          <a:prstGeom prst="rect">
            <a:avLst/>
          </a:prstGeom>
          <a:ln>
            <a:noFill/>
          </a:ln>
          <a:effectLst>
            <a:outerShdw blurRad="292100" dist="139700" dir="2700000" algn="tl" rotWithShape="0">
              <a:srgbClr val="333333">
                <a:alpha val="65000"/>
              </a:srgbClr>
            </a:outerShdw>
          </a:effectLst>
        </p:spPr>
      </p:pic>
      <p:pic>
        <p:nvPicPr>
          <p:cNvPr id="10" name="Picture 2" descr="http://mtdata.ru/u33/photoFBFB/20819182766-0/original.jpeg"/>
          <p:cNvPicPr>
            <a:picLocks noChangeAspect="1" noChangeArrowheads="1"/>
          </p:cNvPicPr>
          <p:nvPr/>
        </p:nvPicPr>
        <p:blipFill>
          <a:blip r:embed="rId2" cstate="print"/>
          <a:srcRect l="1981" t="5065" r="3063" b="6302"/>
          <a:stretch>
            <a:fillRect/>
          </a:stretch>
        </p:blipFill>
        <p:spPr bwMode="auto">
          <a:xfrm rot="16200000">
            <a:off x="5040053" y="2672915"/>
            <a:ext cx="4464497" cy="25202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900igr.net/datas/istorija/Kultura-Rusi-IX-XIII/0006-006-Novgorodskij-psaltyr-Drevnejshaja-kniga-Rusi.jpg"/>
          <p:cNvPicPr>
            <a:picLocks noChangeAspect="1" noChangeArrowheads="1"/>
          </p:cNvPicPr>
          <p:nvPr/>
        </p:nvPicPr>
        <p:blipFill>
          <a:blip r:embed="rId2" cstate="print"/>
          <a:srcRect l="53812" t="8695" r="1623" b="7246"/>
          <a:stretch>
            <a:fillRect/>
          </a:stretch>
        </p:blipFill>
        <p:spPr bwMode="auto">
          <a:xfrm>
            <a:off x="4796715" y="1196752"/>
            <a:ext cx="3054132" cy="4320480"/>
          </a:xfrm>
          <a:prstGeom prst="roundRect">
            <a:avLst>
              <a:gd name="adj" fmla="val 8594"/>
            </a:avLst>
          </a:prstGeom>
          <a:solidFill>
            <a:srgbClr val="FFFFFF">
              <a:shade val="85000"/>
            </a:srgbClr>
          </a:solidFill>
          <a:ln>
            <a:noFill/>
          </a:ln>
          <a:effectLst>
            <a:glow rad="63500">
              <a:schemeClr val="accent4">
                <a:satMod val="175000"/>
                <a:alpha val="40000"/>
              </a:schemeClr>
            </a:glow>
            <a:outerShdw blurRad="76200" dir="13500000" sy="23000" kx="1200000" algn="br" rotWithShape="0">
              <a:prstClr val="black">
                <a:alpha val="20000"/>
              </a:prstClr>
            </a:outerShdw>
            <a:reflection blurRad="12700" stA="38000" endPos="28000" dist="5000" dir="5400000" sy="-100000" algn="bl" rotWithShape="0"/>
          </a:effectLst>
          <a:scene3d>
            <a:camera prst="isometricTopUp">
              <a:rot lat="19247554" lon="19676089" rev="2253855"/>
            </a:camera>
            <a:lightRig rig="threePt" dir="t"/>
          </a:scene3d>
          <a:sp3d z="260350"/>
        </p:spPr>
      </p:pic>
      <p:sp>
        <p:nvSpPr>
          <p:cNvPr id="3" name="Заголовок 2"/>
          <p:cNvSpPr>
            <a:spLocks noGrp="1"/>
          </p:cNvSpPr>
          <p:nvPr>
            <p:ph type="title"/>
          </p:nvPr>
        </p:nvSpPr>
        <p:spPr>
          <a:xfrm>
            <a:off x="1043608" y="273050"/>
            <a:ext cx="6984776" cy="635670"/>
          </a:xfrm>
        </p:spPr>
        <p:txBody>
          <a:bodyPr>
            <a:normAutofit/>
          </a:bodyPr>
          <a:lstStyle/>
          <a:p>
            <a:pPr algn="ctr"/>
            <a:r>
              <a:rPr lang="ru-RU" sz="3200" i="1" dirty="0" smtClean="0">
                <a:solidFill>
                  <a:srgbClr val="C00000"/>
                </a:solidFill>
              </a:rPr>
              <a:t>Новгородский псалтырь</a:t>
            </a:r>
            <a:endParaRPr lang="ru-RU" sz="3200" i="1" dirty="0">
              <a:solidFill>
                <a:srgbClr val="C00000"/>
              </a:solidFill>
            </a:endParaRPr>
          </a:p>
        </p:txBody>
      </p:sp>
      <p:sp>
        <p:nvSpPr>
          <p:cNvPr id="5" name="Текст 4"/>
          <p:cNvSpPr>
            <a:spLocks noGrp="1"/>
          </p:cNvSpPr>
          <p:nvPr>
            <p:ph type="body" sz="half" idx="2"/>
          </p:nvPr>
        </p:nvSpPr>
        <p:spPr>
          <a:xfrm>
            <a:off x="395536" y="1052736"/>
            <a:ext cx="3888432" cy="5073427"/>
          </a:xfrm>
        </p:spPr>
        <p:txBody>
          <a:bodyPr>
            <a:noAutofit/>
          </a:bodyPr>
          <a:lstStyle/>
          <a:p>
            <a:pPr algn="ctr"/>
            <a:r>
              <a:rPr lang="ru-RU" sz="2200" b="1" i="1" dirty="0" smtClean="0"/>
              <a:t>Древнейшая книга Руси.</a:t>
            </a:r>
          </a:p>
          <a:p>
            <a:pPr algn="ctr"/>
            <a:r>
              <a:rPr lang="ru-RU" sz="2200" b="1" i="1" dirty="0" smtClean="0"/>
              <a:t>Состоит из липовых дощечек с четырьмя страницами (</a:t>
            </a:r>
            <a:r>
              <a:rPr lang="ru-RU" sz="2200" b="1" i="1" dirty="0" err="1" smtClean="0"/>
              <a:t>церами</a:t>
            </a:r>
            <a:r>
              <a:rPr lang="ru-RU" sz="2200" b="1" i="1" dirty="0" smtClean="0"/>
              <a:t>), покрытыми воском для написания с помощью </a:t>
            </a:r>
            <a:r>
              <a:rPr lang="ru-RU" sz="2200" b="1" i="1" dirty="0" err="1" smtClean="0"/>
              <a:t>стилоса</a:t>
            </a:r>
            <a:r>
              <a:rPr lang="ru-RU" sz="2200" b="1" i="1" dirty="0" smtClean="0"/>
              <a:t>. Использовался в первой четверти 11 века.</a:t>
            </a:r>
          </a:p>
          <a:p>
            <a:pPr algn="ctr"/>
            <a:r>
              <a:rPr lang="ru-RU" sz="2200" b="1" i="1" dirty="0" smtClean="0"/>
              <a:t>Старше Остромирово Евангелия, считавшегося самой древней на Руси книгой с точно установленной датой написания 1056-1057г.г.</a:t>
            </a:r>
            <a:endParaRPr lang="ru-RU" sz="2200" b="1" i="1" dirty="0"/>
          </a:p>
        </p:txBody>
      </p:sp>
      <p:pic>
        <p:nvPicPr>
          <p:cNvPr id="6" name="Picture 2" descr="http://900igr.net/datas/istorija/Kultura-Rusi-IX-XIII/0006-006-Novgorodskij-psaltyr-Drevnejshaja-kniga-Rusi.jpg"/>
          <p:cNvPicPr>
            <a:picLocks noChangeAspect="1" noChangeArrowheads="1"/>
          </p:cNvPicPr>
          <p:nvPr/>
        </p:nvPicPr>
        <p:blipFill>
          <a:blip r:embed="rId2" cstate="print"/>
          <a:srcRect l="53812" t="8695" r="1623" b="7246"/>
          <a:stretch>
            <a:fillRect/>
          </a:stretch>
        </p:blipFill>
        <p:spPr bwMode="auto">
          <a:xfrm>
            <a:off x="4788024" y="1196752"/>
            <a:ext cx="3054132" cy="4320480"/>
          </a:xfrm>
          <a:prstGeom prst="roundRect">
            <a:avLst>
              <a:gd name="adj" fmla="val 8594"/>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isometricTopUp">
              <a:rot lat="19247554" lon="19676089" rev="2253855"/>
            </a:camera>
            <a:lightRig rig="threePt" dir="t"/>
          </a:scene3d>
          <a:sp3d z="260350"/>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http://fs00.infourok.ru/images/doc/133/155622/img10.jpg"/>
          <p:cNvPicPr>
            <a:picLocks noChangeAspect="1" noChangeArrowheads="1"/>
          </p:cNvPicPr>
          <p:nvPr/>
        </p:nvPicPr>
        <p:blipFill>
          <a:blip r:embed="rId2" cstate="print"/>
          <a:srcRect/>
          <a:stretch>
            <a:fillRect/>
          </a:stretch>
        </p:blipFill>
        <p:spPr bwMode="auto">
          <a:xfrm>
            <a:off x="-36512" y="-1"/>
            <a:ext cx="9144000" cy="6858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b="1" i="1" dirty="0" smtClean="0">
                <a:solidFill>
                  <a:srgbClr val="C00000"/>
                </a:solidFill>
              </a:rPr>
              <a:t>Папирусные свитки</a:t>
            </a:r>
            <a:endParaRPr lang="ru-RU" b="1" i="1" dirty="0">
              <a:solidFill>
                <a:srgbClr val="C00000"/>
              </a:solidFill>
            </a:endParaRPr>
          </a:p>
        </p:txBody>
      </p:sp>
      <p:sp>
        <p:nvSpPr>
          <p:cNvPr id="8" name="Содержимое 7"/>
          <p:cNvSpPr>
            <a:spLocks noGrp="1"/>
          </p:cNvSpPr>
          <p:nvPr>
            <p:ph idx="1"/>
          </p:nvPr>
        </p:nvSpPr>
        <p:spPr>
          <a:xfrm>
            <a:off x="457200" y="1196752"/>
            <a:ext cx="8229600" cy="5184576"/>
          </a:xfrm>
        </p:spPr>
        <p:txBody>
          <a:bodyPr>
            <a:normAutofit/>
          </a:bodyPr>
          <a:lstStyle/>
          <a:p>
            <a:pPr algn="just">
              <a:lnSpc>
                <a:spcPct val="150000"/>
              </a:lnSpc>
              <a:buNone/>
            </a:pPr>
            <a:r>
              <a:rPr lang="ru-RU" b="1" i="1"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Папирус – писчий материал, который изготавливался в Древнем Египте из одноименного тростникового растения. Значительное распространение папирус получил в первом тысячелетии до н.э. Листы папируса склеивались в свитки, самый длинный из них, дошедший до нас, – 40 м. Он хранится в Британском музее в Лондоне. Свитки хранили в особых футлярах – капсулах. </a:t>
            </a:r>
          </a:p>
          <a:p>
            <a:pPr algn="just">
              <a:lnSpc>
                <a:spcPct val="150000"/>
              </a:lnSpc>
              <a:buNone/>
            </a:pPr>
            <a:r>
              <a:rPr lang="ru-RU" sz="2200" b="1" dirty="0" smtClean="0">
                <a:latin typeface="Times New Roman" pitchFamily="18" charset="0"/>
                <a:cs typeface="Times New Roman" pitchFamily="18" charset="0"/>
              </a:rPr>
              <a:t>     До нас дошли египетские, еврейские, греческие, персидские папирусы, которые хранятся в крупнейших музеях мира.</a:t>
            </a:r>
          </a:p>
          <a:p>
            <a:pPr>
              <a:lnSpc>
                <a:spcPct val="150000"/>
              </a:lnSpc>
            </a:pP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dok.opredelim.com/pars_docs/refs/10/9602/img16.jpg"/>
          <p:cNvPicPr>
            <a:picLocks noChangeAspect="1" noChangeArrowheads="1"/>
          </p:cNvPicPr>
          <p:nvPr/>
        </p:nvPicPr>
        <p:blipFill>
          <a:blip r:embed="rId2" cstate="print"/>
          <a:srcRect/>
          <a:stretch>
            <a:fillRect/>
          </a:stretch>
        </p:blipFill>
        <p:spPr bwMode="auto">
          <a:xfrm>
            <a:off x="611560" y="404664"/>
            <a:ext cx="7992888" cy="60486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kontinentplast.com/The-meaning-of-life/uploads/2015/02/00001651_large.jpg"/>
          <p:cNvPicPr>
            <a:picLocks noChangeAspect="1" noChangeArrowheads="1"/>
          </p:cNvPicPr>
          <p:nvPr/>
        </p:nvPicPr>
        <p:blipFill>
          <a:blip r:embed="rId3" cstate="print"/>
          <a:srcRect/>
          <a:stretch>
            <a:fillRect/>
          </a:stretch>
        </p:blipFill>
        <p:spPr bwMode="auto">
          <a:xfrm>
            <a:off x="1403648" y="980728"/>
            <a:ext cx="6356458"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457200" y="274638"/>
            <a:ext cx="8229600" cy="634082"/>
          </a:xfrm>
        </p:spPr>
        <p:txBody>
          <a:bodyPr>
            <a:noAutofit/>
          </a:bodyPr>
          <a:lstStyle/>
          <a:p>
            <a:r>
              <a:rPr lang="ru-RU" sz="3600" b="1" i="1" dirty="0" smtClean="0">
                <a:solidFill>
                  <a:srgbClr val="C00000"/>
                </a:solidFill>
              </a:rPr>
              <a:t>Свитки  папируса. Древний Египет</a:t>
            </a:r>
            <a:endParaRPr lang="ru-RU" sz="3600" b="1" i="1" dirty="0">
              <a:solidFill>
                <a:srgbClr val="C00000"/>
              </a:solidFill>
            </a:endParaRPr>
          </a:p>
        </p:txBody>
      </p:sp>
      <p:pic>
        <p:nvPicPr>
          <p:cNvPr id="62466" name="Picture 2" descr="http://bigslide.ru/images/2/1946/831/img4.jpg"/>
          <p:cNvPicPr>
            <a:picLocks noChangeAspect="1" noChangeArrowheads="1"/>
          </p:cNvPicPr>
          <p:nvPr/>
        </p:nvPicPr>
        <p:blipFill>
          <a:blip r:embed="rId4" cstate="print">
            <a:lum bright="-20000"/>
          </a:blip>
          <a:srcRect l="2708" t="33670" r="2526" b="28713"/>
          <a:stretch>
            <a:fillRect/>
          </a:stretch>
        </p:blipFill>
        <p:spPr bwMode="auto">
          <a:xfrm>
            <a:off x="1115616" y="4049688"/>
            <a:ext cx="6912768" cy="2475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endParaRPr lang="ru-RU" dirty="0"/>
          </a:p>
        </p:txBody>
      </p:sp>
      <p:sp>
        <p:nvSpPr>
          <p:cNvPr id="9" name="Текст 8"/>
          <p:cNvSpPr>
            <a:spLocks noGrp="1"/>
          </p:cNvSpPr>
          <p:nvPr>
            <p:ph type="body" sz="half" idx="2"/>
          </p:nvPr>
        </p:nvSpPr>
        <p:spPr>
          <a:xfrm>
            <a:off x="857224" y="5517232"/>
            <a:ext cx="7500990" cy="864096"/>
          </a:xfrm>
        </p:spPr>
        <p:txBody>
          <a:bodyPr>
            <a:noAutofit/>
          </a:bodyPr>
          <a:lstStyle/>
          <a:p>
            <a:pPr algn="ctr"/>
            <a:r>
              <a:rPr lang="ru-RU" sz="2800" b="1" i="1" dirty="0" smtClean="0">
                <a:solidFill>
                  <a:srgbClr val="FF0000"/>
                </a:solidFill>
              </a:rPr>
              <a:t>В поднебесной использовали в качестве носителя бамбук, кости, шёлк, бумагу.</a:t>
            </a:r>
            <a:endParaRPr lang="ru-RU" sz="2800" b="1" i="1" dirty="0">
              <a:solidFill>
                <a:srgbClr val="FF0000"/>
              </a:solidFill>
            </a:endParaRPr>
          </a:p>
        </p:txBody>
      </p:sp>
      <p:pic>
        <p:nvPicPr>
          <p:cNvPr id="10" name="Picture 2" descr="http://ppt4web.ru/images/1563/46534/640/img14.jpg"/>
          <p:cNvPicPr>
            <a:picLocks noGrp="1" noChangeAspect="1" noChangeArrowheads="1"/>
          </p:cNvPicPr>
          <p:nvPr>
            <p:ph type="pic" idx="1"/>
          </p:nvPr>
        </p:nvPicPr>
        <p:blipFill>
          <a:blip r:embed="rId2" cstate="print"/>
          <a:srcRect b="12461"/>
          <a:stretch>
            <a:fillRect/>
          </a:stretch>
        </p:blipFill>
        <p:spPr bwMode="auto">
          <a:xfrm>
            <a:off x="428596" y="142852"/>
            <a:ext cx="8286808" cy="5572164"/>
          </a:xfrm>
          <a:prstGeom prst="rect">
            <a:avLst/>
          </a:prstGeom>
          <a:noFill/>
          <a:effectLst>
            <a:softEdge rad="317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http://s00.yaplakal.com/pics/pics_preview/0/7/5/332570.jpg"/>
          <p:cNvPicPr>
            <a:picLocks noChangeAspect="1" noChangeArrowheads="1"/>
          </p:cNvPicPr>
          <p:nvPr/>
        </p:nvPicPr>
        <p:blipFill>
          <a:blip r:embed="rId2" cstate="print"/>
          <a:srcRect l="26471" t="4060" r="20588" b="10646"/>
          <a:stretch>
            <a:fillRect/>
          </a:stretch>
        </p:blipFill>
        <p:spPr bwMode="auto">
          <a:xfrm>
            <a:off x="2987824" y="4941168"/>
            <a:ext cx="1430228" cy="1728192"/>
          </a:xfrm>
          <a:prstGeom prst="rect">
            <a:avLst/>
          </a:prstGeom>
          <a:noFill/>
          <a:effectLst>
            <a:softEdge rad="317500"/>
          </a:effectLst>
        </p:spPr>
      </p:pic>
      <p:sp>
        <p:nvSpPr>
          <p:cNvPr id="14" name="Текст 13"/>
          <p:cNvSpPr>
            <a:spLocks noGrp="1"/>
          </p:cNvSpPr>
          <p:nvPr>
            <p:ph type="body" sz="half" idx="2"/>
          </p:nvPr>
        </p:nvSpPr>
        <p:spPr>
          <a:xfrm>
            <a:off x="539552" y="476672"/>
            <a:ext cx="3466728" cy="5040560"/>
          </a:xfrm>
        </p:spPr>
        <p:txBody>
          <a:bodyPr>
            <a:noAutofit/>
          </a:bodyPr>
          <a:lstStyle/>
          <a:p>
            <a:pPr algn="ctr"/>
            <a:r>
              <a:rPr lang="ru-RU" sz="2400" b="1" i="1" dirty="0" smtClean="0">
                <a:solidFill>
                  <a:srgbClr val="C00000"/>
                </a:solidFill>
                <a:latin typeface="+mj-lt"/>
                <a:cs typeface="Times New Roman" pitchFamily="18" charset="0"/>
              </a:rPr>
              <a:t>Древнеиндийские книги делались из пальмовых листьев. В узких полосках пальмовых листьев делали отверстия и продевали шнурок, таким образом скрепляли книгу.</a:t>
            </a:r>
          </a:p>
          <a:p>
            <a:pPr algn="ctr"/>
            <a:r>
              <a:rPr lang="ru-RU" sz="2400" b="1" i="1" dirty="0" smtClean="0">
                <a:solidFill>
                  <a:srgbClr val="C00000"/>
                </a:solidFill>
                <a:latin typeface="+mj-lt"/>
                <a:cs typeface="Times New Roman" pitchFamily="18" charset="0"/>
              </a:rPr>
              <a:t>Писали чернилами из сажи, смешанной с соком сахарного тростника.</a:t>
            </a:r>
            <a:endParaRPr lang="ru-RU" sz="2400" b="1" i="1" dirty="0">
              <a:solidFill>
                <a:srgbClr val="C00000"/>
              </a:solidFill>
              <a:latin typeface="+mj-lt"/>
              <a:cs typeface="Times New Roman" pitchFamily="18" charset="0"/>
            </a:endParaRPr>
          </a:p>
        </p:txBody>
      </p:sp>
      <p:pic>
        <p:nvPicPr>
          <p:cNvPr id="1036" name="Picture 12" descr="http://library.columbia.edu/content/dam/libraryweb/locations/cuvl/sarai/lastpgs.jpg"/>
          <p:cNvPicPr>
            <a:picLocks noChangeAspect="1" noChangeArrowheads="1"/>
          </p:cNvPicPr>
          <p:nvPr/>
        </p:nvPicPr>
        <p:blipFill>
          <a:blip r:embed="rId3" cstate="print"/>
          <a:srcRect/>
          <a:stretch>
            <a:fillRect/>
          </a:stretch>
        </p:blipFill>
        <p:spPr bwMode="auto">
          <a:xfrm rot="-840000">
            <a:off x="4155001" y="511963"/>
            <a:ext cx="3137079" cy="3519534"/>
          </a:xfrm>
          <a:prstGeom prst="rect">
            <a:avLst/>
          </a:prstGeom>
          <a:ln>
            <a:noFill/>
          </a:ln>
          <a:effectLst>
            <a:outerShdw blurRad="292100" dist="139700" dir="2700000" algn="tl" rotWithShape="0">
              <a:srgbClr val="333333">
                <a:alpha val="65000"/>
              </a:srgbClr>
            </a:outerShdw>
            <a:softEdge rad="127000"/>
          </a:effectLst>
        </p:spPr>
      </p:pic>
      <p:pic>
        <p:nvPicPr>
          <p:cNvPr id="1034" name="Picture 10" descr="http://venividi.ru/files/img/7438/18.jpg"/>
          <p:cNvPicPr preferRelativeResize="0">
            <a:picLocks noChangeAspect="1" noChangeArrowheads="1"/>
          </p:cNvPicPr>
          <p:nvPr/>
        </p:nvPicPr>
        <p:blipFill>
          <a:blip r:embed="rId4" cstate="print"/>
          <a:srcRect l="5195" t="15942" r="7792" b="-2657"/>
          <a:stretch>
            <a:fillRect/>
          </a:stretch>
        </p:blipFill>
        <p:spPr bwMode="auto">
          <a:xfrm rot="-2100000">
            <a:off x="4895727" y="3155031"/>
            <a:ext cx="3760879" cy="2885293"/>
          </a:xfrm>
          <a:prstGeom prst="rect">
            <a:avLst/>
          </a:prstGeom>
          <a:ln>
            <a:noFill/>
          </a:ln>
          <a:effectLst>
            <a:outerShdw blurRad="76200" dir="18900000" sy="23000" kx="-1200000" algn="bl" rotWithShape="0">
              <a:prstClr val="black">
                <a:alpha val="20000"/>
              </a:prstClr>
            </a:outerShdw>
            <a:reflection blurRad="6350" stA="50000" endA="300" endPos="90000" dir="5400000" sy="-100000" algn="bl" rotWithShape="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i="1" dirty="0" smtClean="0">
                <a:solidFill>
                  <a:srgbClr val="C00000"/>
                </a:solidFill>
              </a:rPr>
              <a:t>Книга  написанная на пальмовых листьях</a:t>
            </a:r>
            <a:endParaRPr lang="ru-RU" sz="3200" b="1" i="1" dirty="0">
              <a:solidFill>
                <a:srgbClr val="C00000"/>
              </a:solidFill>
            </a:endParaRPr>
          </a:p>
        </p:txBody>
      </p:sp>
      <p:pic>
        <p:nvPicPr>
          <p:cNvPr id="97282" name="Picture 2" descr="http://dumskaya.net/pics/b9/picturepicture22194_95063.jpg"/>
          <p:cNvPicPr>
            <a:picLocks noChangeAspect="1" noChangeArrowheads="1"/>
          </p:cNvPicPr>
          <p:nvPr/>
        </p:nvPicPr>
        <p:blipFill>
          <a:blip r:embed="rId2" cstate="print"/>
          <a:srcRect b="13235"/>
          <a:stretch>
            <a:fillRect/>
          </a:stretch>
        </p:blipFill>
        <p:spPr bwMode="auto">
          <a:xfrm>
            <a:off x="806139" y="1340768"/>
            <a:ext cx="7510277" cy="489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i="1" dirty="0" smtClean="0">
                <a:solidFill>
                  <a:srgbClr val="C00000"/>
                </a:solidFill>
              </a:rPr>
              <a:t>Бамбуковые книги</a:t>
            </a:r>
            <a:r>
              <a:rPr lang="ru-RU" sz="3600" dirty="0" smtClean="0"/>
              <a:t> </a:t>
            </a:r>
            <a:endParaRPr lang="ru-RU" sz="3600" dirty="0"/>
          </a:p>
        </p:txBody>
      </p:sp>
      <p:sp>
        <p:nvSpPr>
          <p:cNvPr id="3" name="Содержимое 2"/>
          <p:cNvSpPr>
            <a:spLocks noGrp="1"/>
          </p:cNvSpPr>
          <p:nvPr>
            <p:ph idx="1"/>
          </p:nvPr>
        </p:nvSpPr>
        <p:spPr>
          <a:xfrm>
            <a:off x="457200" y="1268760"/>
            <a:ext cx="8229600" cy="4857403"/>
          </a:xfrm>
        </p:spPr>
        <p:txBody>
          <a:bodyPr>
            <a:normAutofit fontScale="70000" lnSpcReduction="20000"/>
          </a:bodyPr>
          <a:lstStyle/>
          <a:p>
            <a:pPr algn="just">
              <a:lnSpc>
                <a:spcPct val="170000"/>
              </a:lnSpc>
              <a:buNone/>
            </a:pPr>
            <a:r>
              <a:rPr lang="ru-RU" b="1" dirty="0" smtClean="0">
                <a:latin typeface="Times New Roman" pitchFamily="18" charset="0"/>
                <a:cs typeface="Times New Roman" pitchFamily="18" charset="0"/>
              </a:rPr>
              <a:t>        Такие книги изготавливали в 11-17 вв. до н.э. в Древнем Китае. Из бамбука делали тонкие деревянные пластинки, которые соединялись с помощью металлических скоб. Китайский книги были похожи на современные жалюзи. Для написания иероглифов использовали сок лакового дерева, из которого готовили специальные чернила. Текст на пластинках писали справа налево, сверху вниз. В каждой строке было от 10 до 40 иероглифов.</a:t>
            </a:r>
            <a:endParaRPr lang="ru-RU"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a:ln>
            <a:solidFill>
              <a:schemeClr val="accent2">
                <a:lumMod val="75000"/>
              </a:schemeClr>
            </a:solidFill>
          </a:ln>
          <a:effectLst/>
        </p:spPr>
        <p:txBody>
          <a:bodyPr>
            <a:normAutofit fontScale="90000"/>
          </a:bodyPr>
          <a:lstStyle/>
          <a:p>
            <a:pPr>
              <a:lnSpc>
                <a:spcPct val="150000"/>
              </a:lnSpc>
            </a:pPr>
            <a:r>
              <a:rPr lang="ru-RU" sz="32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Долгим был путь к современной книге.</a:t>
            </a:r>
            <a:br>
              <a:rPr lang="ru-RU" sz="32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br>
            <a:r>
              <a:rPr lang="ru-RU" sz="32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 У разных народов были разные способы письма и разные материалы. На каменной плите слова высекали, на страницы из шёлка - наносили кисточкой, на пальмовых листьях  -выцарапывали. </a:t>
            </a:r>
            <a:br>
              <a:rPr lang="ru-RU" sz="32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br>
            <a:r>
              <a:rPr lang="ru-RU" sz="32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До наших времён дошли «книги» на глиняных дощечках, папирусе, пергаменте, бересте.</a:t>
            </a:r>
            <a:r>
              <a:rPr lang="ru-RU" sz="3200" b="1" i="1" dirty="0" smtClean="0"/>
              <a:t/>
            </a:r>
            <a:br>
              <a:rPr lang="ru-RU" sz="3200" b="1" i="1" dirty="0" smtClean="0"/>
            </a:br>
            <a:endParaRPr lang="ru-RU" sz="3200" b="1"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i="1" dirty="0" smtClean="0">
                <a:solidFill>
                  <a:srgbClr val="C00000"/>
                </a:solidFill>
              </a:rPr>
              <a:t>Древняя китайская книга - Няшки</a:t>
            </a:r>
            <a:endParaRPr lang="ru-RU" sz="3200" b="1" i="1" dirty="0">
              <a:solidFill>
                <a:srgbClr val="C00000"/>
              </a:solidFill>
            </a:endParaRPr>
          </a:p>
        </p:txBody>
      </p:sp>
      <p:pic>
        <p:nvPicPr>
          <p:cNvPr id="3" name="Picture 2" descr="http://globuslife.ru/wp-content/uploads/2011/12/tehnologiya-izgotovleniya-drevnekitayskih-bambukovyh-knig.jpg"/>
          <p:cNvPicPr>
            <a:picLocks noChangeAspect="1" noChangeArrowheads="1"/>
          </p:cNvPicPr>
          <p:nvPr/>
        </p:nvPicPr>
        <p:blipFill>
          <a:blip r:embed="rId2" cstate="print"/>
          <a:srcRect t="4376" r="4225" b="2270"/>
          <a:stretch>
            <a:fillRect/>
          </a:stretch>
        </p:blipFill>
        <p:spPr bwMode="auto">
          <a:xfrm>
            <a:off x="539552" y="1484784"/>
            <a:ext cx="4501008" cy="4824536"/>
          </a:xfrm>
          <a:prstGeom prst="rect">
            <a:avLst/>
          </a:prstGeom>
          <a:ln>
            <a:noFill/>
          </a:ln>
          <a:effectLst>
            <a:softEdge rad="112500"/>
          </a:effectLst>
        </p:spPr>
      </p:pic>
      <p:pic>
        <p:nvPicPr>
          <p:cNvPr id="5" name="Picture 2" descr="http://zqwwtz222.com/images/55d5f2fb90fdc.jpg"/>
          <p:cNvPicPr>
            <a:picLocks noChangeAspect="1" noChangeArrowheads="1"/>
          </p:cNvPicPr>
          <p:nvPr/>
        </p:nvPicPr>
        <p:blipFill>
          <a:blip r:embed="rId3" cstate="print"/>
          <a:srcRect/>
          <a:stretch>
            <a:fillRect/>
          </a:stretch>
        </p:blipFill>
        <p:spPr bwMode="auto">
          <a:xfrm rot="16200000">
            <a:off x="4283968" y="2060848"/>
            <a:ext cx="4968552" cy="3672408"/>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sz="half" idx="2"/>
          </p:nvPr>
        </p:nvSpPr>
        <p:spPr>
          <a:xfrm>
            <a:off x="683568" y="620688"/>
            <a:ext cx="3312368" cy="5505475"/>
          </a:xfrm>
        </p:spPr>
        <p:txBody>
          <a:bodyPr>
            <a:noAutofit/>
          </a:bodyPr>
          <a:lstStyle/>
          <a:p>
            <a:pPr algn="ctr"/>
            <a:r>
              <a:rPr lang="ru-RU" sz="2400" b="1" i="1" dirty="0" smtClean="0"/>
              <a:t>Китайские иероглифы</a:t>
            </a:r>
            <a:br>
              <a:rPr lang="ru-RU" sz="2400" b="1" i="1" dirty="0" smtClean="0"/>
            </a:br>
            <a:r>
              <a:rPr lang="ru-RU" sz="2400" b="1" i="1" dirty="0" smtClean="0"/>
              <a:t>В третьем веке до нашей эры в Китае стали делать новые книги- «шёлковые». Они представляли собой прямоугольный, длинный и не очень широкий кусок шёлка, который одной стороной крепился к деревянному стержню.</a:t>
            </a:r>
            <a:endParaRPr lang="ru-RU" sz="2400" dirty="0"/>
          </a:p>
        </p:txBody>
      </p:sp>
      <p:pic>
        <p:nvPicPr>
          <p:cNvPr id="8" name="Picture 2" descr="http://5klass.net/datas/istorija/Izobretenija-kitajtsev/0004-004-Novye-knigi.jpg"/>
          <p:cNvPicPr>
            <a:picLocks noGrp="1" noChangeAspect="1" noChangeArrowheads="1"/>
          </p:cNvPicPr>
          <p:nvPr>
            <p:ph idx="1"/>
          </p:nvPr>
        </p:nvPicPr>
        <p:blipFill>
          <a:blip r:embed="rId2" cstate="print">
            <a:lum contrast="10000"/>
          </a:blip>
          <a:srcRect l="10626" t="54377" r="19593" b="7775"/>
          <a:stretch>
            <a:fillRect/>
          </a:stretch>
        </p:blipFill>
        <p:spPr bwMode="auto">
          <a:xfrm rot="16200000">
            <a:off x="4062314" y="1645395"/>
            <a:ext cx="5111750" cy="31084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rushkolnik.ru/tw_files2/urls_3/94/d-93249/img23.jpg"/>
          <p:cNvPicPr>
            <a:picLocks noChangeAspect="1" noChangeArrowheads="1"/>
          </p:cNvPicPr>
          <p:nvPr/>
        </p:nvPicPr>
        <p:blipFill>
          <a:blip r:embed="rId2" cstate="print"/>
          <a:srcRect r="8541" b="15033"/>
          <a:stretch>
            <a:fillRect/>
          </a:stretch>
        </p:blipFill>
        <p:spPr bwMode="auto">
          <a:xfrm>
            <a:off x="899592" y="1052736"/>
            <a:ext cx="7436580" cy="5219462"/>
          </a:xfrm>
          <a:prstGeom prst="rect">
            <a:avLst/>
          </a:prstGeom>
          <a:noFill/>
          <a:effectLst>
            <a:softEdge rad="317500"/>
          </a:effectLst>
        </p:spPr>
      </p:pic>
      <p:sp>
        <p:nvSpPr>
          <p:cNvPr id="3" name="Заголовок 2"/>
          <p:cNvSpPr>
            <a:spLocks noGrp="1"/>
          </p:cNvSpPr>
          <p:nvPr>
            <p:ph type="title"/>
          </p:nvPr>
        </p:nvSpPr>
        <p:spPr>
          <a:xfrm>
            <a:off x="457200" y="260648"/>
            <a:ext cx="8229600" cy="936104"/>
          </a:xfrm>
        </p:spPr>
        <p:txBody>
          <a:bodyPr>
            <a:normAutofit/>
          </a:bodyPr>
          <a:lstStyle/>
          <a:p>
            <a:r>
              <a:rPr lang="ru-RU" b="1" i="1" dirty="0" smtClean="0">
                <a:solidFill>
                  <a:srgbClr val="C00000"/>
                </a:solidFill>
              </a:rPr>
              <a:t>Шёлковые китайские книги</a:t>
            </a:r>
            <a:endParaRPr lang="ru-RU" b="1" i="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273050"/>
            <a:ext cx="2853953" cy="4164062"/>
          </a:xfrm>
        </p:spPr>
        <p:txBody>
          <a:bodyPr>
            <a:normAutofit/>
          </a:bodyPr>
          <a:lstStyle/>
          <a:p>
            <a:pPr algn="ctr"/>
            <a:r>
              <a:rPr lang="ru-RU" sz="3200" b="1" i="1" dirty="0" smtClean="0">
                <a:solidFill>
                  <a:srgbClr val="C00000"/>
                </a:solidFill>
              </a:rPr>
              <a:t>Книга из слоновой кости, украшенная резьбой, золочением и росписью</a:t>
            </a:r>
            <a:endParaRPr lang="ru-RU" sz="3200" b="1" i="1" dirty="0">
              <a:solidFill>
                <a:srgbClr val="C00000"/>
              </a:solidFill>
            </a:endParaRPr>
          </a:p>
        </p:txBody>
      </p:sp>
      <p:pic>
        <p:nvPicPr>
          <p:cNvPr id="98306" name="Picture 2" descr="http://www.metmuseum.org/toah/images/hb/hb_1982.60.399.jpg"/>
          <p:cNvPicPr>
            <a:picLocks noChangeAspect="1" noChangeArrowheads="1"/>
          </p:cNvPicPr>
          <p:nvPr/>
        </p:nvPicPr>
        <p:blipFill>
          <a:blip r:embed="rId2" cstate="print"/>
          <a:srcRect l="4241" t="3017" r="3360" b="4958"/>
          <a:stretch>
            <a:fillRect/>
          </a:stretch>
        </p:blipFill>
        <p:spPr bwMode="auto">
          <a:xfrm flipH="1">
            <a:off x="3779912" y="764704"/>
            <a:ext cx="4248472"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volna.org/wp-content/uploads/2014/11/istoriia_sozdaniia_knighi12.png"/>
          <p:cNvPicPr>
            <a:picLocks noChangeAspect="1" noChangeArrowheads="1"/>
          </p:cNvPicPr>
          <p:nvPr/>
        </p:nvPicPr>
        <p:blipFill>
          <a:blip r:embed="rId2" cstate="print">
            <a:lum contrast="20000"/>
            <a:extLst>
              <a:ext uri="{28A0092B-C50C-407E-A947-70E740481C1C}">
                <a14:useLocalDpi xmlns:a14="http://schemas.microsoft.com/office/drawing/2010/main" xmlns="" val="0"/>
              </a:ext>
            </a:extLst>
          </a:blip>
          <a:srcRect/>
          <a:stretch>
            <a:fillRect/>
          </a:stretch>
        </p:blipFill>
        <p:spPr bwMode="auto">
          <a:xfrm>
            <a:off x="755576" y="620688"/>
            <a:ext cx="7560840" cy="5655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6047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i="1" dirty="0" smtClean="0">
                <a:solidFill>
                  <a:srgbClr val="C00000"/>
                </a:solidFill>
              </a:rPr>
              <a:t>Пергамент (пергамен) </a:t>
            </a:r>
            <a:endParaRPr lang="ru-RU" b="1" i="1" dirty="0">
              <a:solidFill>
                <a:srgbClr val="C00000"/>
              </a:solidFill>
            </a:endParaRPr>
          </a:p>
        </p:txBody>
      </p:sp>
      <p:sp>
        <p:nvSpPr>
          <p:cNvPr id="4" name="Содержимое 3"/>
          <p:cNvSpPr>
            <a:spLocks noGrp="1"/>
          </p:cNvSpPr>
          <p:nvPr>
            <p:ph idx="1"/>
          </p:nvPr>
        </p:nvSpPr>
        <p:spPr/>
        <p:txBody>
          <a:bodyPr>
            <a:normAutofit fontScale="85000" lnSpcReduction="20000"/>
          </a:bodyPr>
          <a:lstStyle/>
          <a:p>
            <a:pPr algn="just">
              <a:lnSpc>
                <a:spcPct val="150000"/>
              </a:lnSpc>
              <a:buNone/>
            </a:pPr>
            <a:r>
              <a:rPr lang="ru-RU" dirty="0" smtClean="0"/>
              <a:t>    </a:t>
            </a:r>
            <a:r>
              <a:rPr lang="ru-RU" b="1" dirty="0" smtClean="0">
                <a:latin typeface="Times New Roman" pitchFamily="18" charset="0"/>
                <a:cs typeface="Times New Roman" pitchFamily="18" charset="0"/>
              </a:rPr>
              <a:t>Материал изготавливали из шкур молодых животных – телят, коз, овец, кроликов. Пергамент назван по наименованию города Пергам в Малой Азии, где он и был изобретен. Длительное время папирус и пергамент употреблялись одновременно, но с III-IV веков, ввиду упадка производства папируса в Египте, пергамент стал выдвигаться на первое место. </a:t>
            </a:r>
            <a:endParaRPr lang="ru-RU" b="1" dirty="0">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volna.org/wp-content/uploads/2014/11/istoriia_sozdaniia_knighi13.png"/>
          <p:cNvPicPr>
            <a:picLocks noChangeAspect="1" noChangeArrowheads="1"/>
          </p:cNvPicPr>
          <p:nvPr/>
        </p:nvPicPr>
        <p:blipFill>
          <a:blip r:embed="rId2" cstate="print">
            <a:lum contrast="20000"/>
            <a:extLst>
              <a:ext uri="{28A0092B-C50C-407E-A947-70E740481C1C}">
                <a14:useLocalDpi xmlns:a14="http://schemas.microsoft.com/office/drawing/2010/main" xmlns="" val="0"/>
              </a:ext>
            </a:extLst>
          </a:blip>
          <a:srcRect/>
          <a:stretch>
            <a:fillRect/>
          </a:stretch>
        </p:blipFill>
        <p:spPr bwMode="auto">
          <a:xfrm>
            <a:off x="755576" y="620688"/>
            <a:ext cx="7560840"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volna.org/wp-content/uploads/2014/11/istoriia_sozdaniia_knighi16.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280" t="6138" r="16262" b="29003"/>
          <a:stretch/>
        </p:blipFill>
        <p:spPr bwMode="auto">
          <a:xfrm>
            <a:off x="1403648" y="692696"/>
            <a:ext cx="6408712" cy="3969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
        <p:nvSpPr>
          <p:cNvPr id="8" name="Подзаголовок 7"/>
          <p:cNvSpPr>
            <a:spLocks noGrp="1"/>
          </p:cNvSpPr>
          <p:nvPr>
            <p:ph type="subTitle" idx="1"/>
          </p:nvPr>
        </p:nvSpPr>
        <p:spPr>
          <a:xfrm>
            <a:off x="755576" y="4869160"/>
            <a:ext cx="7776864" cy="1440160"/>
          </a:xfrm>
        </p:spPr>
        <p:txBody>
          <a:bodyPr>
            <a:normAutofit fontScale="92500"/>
          </a:bodyPr>
          <a:lstStyle/>
          <a:p>
            <a:pPr algn="just"/>
            <a:r>
              <a:rPr lang="ru-RU" sz="2800" b="1" i="1" dirty="0" smtClean="0">
                <a:solidFill>
                  <a:srgbClr val="C00000"/>
                </a:solidFill>
              </a:rPr>
              <a:t>Чтобы книги лучше сохранялись, переплёты делались из деревянных дощечек. Их обтягивали</a:t>
            </a:r>
            <a:br>
              <a:rPr lang="ru-RU" sz="2800" b="1" i="1" dirty="0" smtClean="0">
                <a:solidFill>
                  <a:srgbClr val="C00000"/>
                </a:solidFill>
              </a:rPr>
            </a:br>
            <a:r>
              <a:rPr lang="ru-RU" sz="2800" b="1" i="1" dirty="0" smtClean="0">
                <a:solidFill>
                  <a:srgbClr val="C00000"/>
                </a:solidFill>
              </a:rPr>
              <a:t> кожей или дорогой материей.</a:t>
            </a:r>
            <a:endParaRPr lang="ru-RU" sz="2800" b="1" i="1" dirty="0">
              <a:solidFill>
                <a:srgbClr val="C00000"/>
              </a:solidFill>
            </a:endParaRPr>
          </a:p>
        </p:txBody>
      </p:sp>
    </p:spTree>
    <p:extLst>
      <p:ext uri="{BB962C8B-B14F-4D97-AF65-F5344CB8AC3E}">
        <p14:creationId xmlns:p14="http://schemas.microsoft.com/office/powerpoint/2010/main" xmlns="" val="252672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volna.org/wp-content/uploads/2014/11/istoriia_sozdaniia_knighi1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692697"/>
            <a:ext cx="7412585" cy="5544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5995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rgbClr val="FFC000">
                <a:alpha val="5000"/>
              </a:srgbClr>
            </a:gs>
            <a:gs pos="94000">
              <a:schemeClr val="bg1">
                <a:alpha val="97000"/>
              </a:schemeClr>
            </a:gs>
            <a:gs pos="90000">
              <a:srgbClr val="85C2FF"/>
            </a:gs>
            <a:gs pos="37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2706" name="Picture 2" descr="http://bigslide.ru/images/5/4586/960/img6.jpg"/>
          <p:cNvPicPr>
            <a:picLocks noChangeAspect="1" noChangeArrowheads="1"/>
          </p:cNvPicPr>
          <p:nvPr/>
        </p:nvPicPr>
        <p:blipFill>
          <a:blip r:embed="rId2" cstate="print">
            <a:lum bright="-20000"/>
          </a:blip>
          <a:srcRect/>
          <a:stretch>
            <a:fillRect/>
          </a:stretch>
        </p:blipFill>
        <p:spPr bwMode="auto">
          <a:xfrm>
            <a:off x="683568" y="476672"/>
            <a:ext cx="7776864" cy="583264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634082"/>
          </a:xfrm>
        </p:spPr>
        <p:txBody>
          <a:bodyPr>
            <a:normAutofit/>
          </a:bodyPr>
          <a:lstStyle/>
          <a:p>
            <a:r>
              <a:rPr lang="ru-RU" sz="2800" b="1" i="1" dirty="0" smtClean="0">
                <a:solidFill>
                  <a:srgbClr val="C00000"/>
                </a:solidFill>
              </a:rPr>
              <a:t>Долгий путь книги</a:t>
            </a:r>
            <a:endParaRPr lang="ru-RU" sz="2800" b="1" i="1" dirty="0">
              <a:solidFill>
                <a:srgbClr val="C00000"/>
              </a:solidFill>
            </a:endParaRPr>
          </a:p>
        </p:txBody>
      </p:sp>
      <p:pic>
        <p:nvPicPr>
          <p:cNvPr id="4" name="Picture 2" descr="http://lusana.ru/files/108/573/4.jpg"/>
          <p:cNvPicPr>
            <a:picLocks noChangeAspect="1" noChangeArrowheads="1"/>
          </p:cNvPicPr>
          <p:nvPr/>
        </p:nvPicPr>
        <p:blipFill>
          <a:blip r:embed="rId2" cstate="print">
            <a:lum bright="-10000" contrast="30000"/>
          </a:blip>
          <a:srcRect l="5901" t="19042" r="68899" b="56656"/>
          <a:stretch>
            <a:fillRect/>
          </a:stretch>
        </p:blipFill>
        <p:spPr bwMode="auto">
          <a:xfrm>
            <a:off x="5868144" y="1124744"/>
            <a:ext cx="2160240" cy="1872208"/>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67544" y="3068960"/>
            <a:ext cx="8280920" cy="369332"/>
          </a:xfrm>
          <a:prstGeom prst="rect">
            <a:avLst/>
          </a:prstGeom>
        </p:spPr>
        <p:txBody>
          <a:bodyPr wrap="square">
            <a:spAutoFit/>
          </a:bodyPr>
          <a:lstStyle/>
          <a:p>
            <a:r>
              <a:rPr lang="ru-RU" b="1" dirty="0" smtClean="0">
                <a:solidFill>
                  <a:srgbClr val="C00000"/>
                </a:solidFill>
              </a:rPr>
              <a:t>     книги на камне                          глиняные книги</a:t>
            </a:r>
            <a:endParaRPr lang="ru-RU" b="1" dirty="0">
              <a:solidFill>
                <a:srgbClr val="C00000"/>
              </a:solidFill>
            </a:endParaRPr>
          </a:p>
        </p:txBody>
      </p:sp>
      <p:pic>
        <p:nvPicPr>
          <p:cNvPr id="6" name="Picture 2" descr="http://volna.org/wp-content/uploads/2014/11/istoriia_sozdaniia_knighi4.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573" t="7738" r="3688" b="24920"/>
          <a:stretch/>
        </p:blipFill>
        <p:spPr bwMode="auto">
          <a:xfrm>
            <a:off x="3491880" y="1124744"/>
            <a:ext cx="1872208"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2" descr="http://www.time.kg/uploads/posts/1310353078_kamni-7.jpg"/>
          <p:cNvPicPr>
            <a:picLocks noChangeAspect="1" noChangeArrowheads="1"/>
          </p:cNvPicPr>
          <p:nvPr/>
        </p:nvPicPr>
        <p:blipFill>
          <a:blip r:embed="rId4" cstate="print"/>
          <a:srcRect/>
          <a:stretch>
            <a:fillRect/>
          </a:stretch>
        </p:blipFill>
        <p:spPr bwMode="auto">
          <a:xfrm>
            <a:off x="755576" y="1124744"/>
            <a:ext cx="1944216" cy="1851812"/>
          </a:xfrm>
          <a:prstGeom prst="rect">
            <a:avLst/>
          </a:prstGeom>
          <a:ln>
            <a:noFill/>
          </a:ln>
          <a:effectLst>
            <a:outerShdw blurRad="292100" dist="139700" dir="2700000" algn="tl" rotWithShape="0">
              <a:srgbClr val="333333">
                <a:alpha val="65000"/>
              </a:srgbClr>
            </a:outerShdw>
          </a:effectLst>
        </p:spPr>
      </p:pic>
      <p:pic>
        <p:nvPicPr>
          <p:cNvPr id="8" name="Picture 2" descr="http://images.myshared.ru/6/678511/slide_7.jpg"/>
          <p:cNvPicPr>
            <a:picLocks noChangeAspect="1" noChangeArrowheads="1"/>
          </p:cNvPicPr>
          <p:nvPr/>
        </p:nvPicPr>
        <p:blipFill>
          <a:blip r:embed="rId5" cstate="print"/>
          <a:srcRect l="24894" t="36172" r="35104" b="10576"/>
          <a:stretch>
            <a:fillRect/>
          </a:stretch>
        </p:blipFill>
        <p:spPr bwMode="auto">
          <a:xfrm>
            <a:off x="3491880" y="3645024"/>
            <a:ext cx="2120840" cy="2088232"/>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611560" y="5661248"/>
            <a:ext cx="7632848" cy="369332"/>
          </a:xfrm>
          <a:prstGeom prst="rect">
            <a:avLst/>
          </a:prstGeom>
        </p:spPr>
        <p:txBody>
          <a:bodyPr wrap="square">
            <a:spAutoFit/>
          </a:bodyPr>
          <a:lstStyle/>
          <a:p>
            <a:r>
              <a:rPr lang="ru-RU" b="1" dirty="0" smtClean="0">
                <a:solidFill>
                  <a:srgbClr val="C00000"/>
                </a:solidFill>
              </a:rPr>
              <a:t>  восковые таблички                 деревянные книги              свитки  папируса  </a:t>
            </a:r>
            <a:r>
              <a:rPr lang="ru-RU" dirty="0" smtClean="0">
                <a:solidFill>
                  <a:srgbClr val="C00000"/>
                </a:solidFill>
              </a:rPr>
              <a:t>                               </a:t>
            </a:r>
            <a:endParaRPr lang="ru-RU" dirty="0">
              <a:solidFill>
                <a:srgbClr val="C00000"/>
              </a:solidFill>
            </a:endParaRPr>
          </a:p>
        </p:txBody>
      </p:sp>
      <p:pic>
        <p:nvPicPr>
          <p:cNvPr id="10" name="Picture 1"/>
          <p:cNvPicPr>
            <a:picLocks noChangeAspect="1" noChangeArrowheads="1"/>
          </p:cNvPicPr>
          <p:nvPr/>
        </p:nvPicPr>
        <p:blipFill>
          <a:blip r:embed="rId6" cstate="print"/>
          <a:srcRect t="15026" r="4210" b="15479"/>
          <a:stretch>
            <a:fillRect/>
          </a:stretch>
        </p:blipFill>
        <p:spPr bwMode="auto">
          <a:xfrm>
            <a:off x="683568" y="3645024"/>
            <a:ext cx="2387941" cy="2016224"/>
          </a:xfrm>
          <a:prstGeom prst="rect">
            <a:avLst/>
          </a:prstGeom>
          <a:ln>
            <a:noFill/>
          </a:ln>
          <a:effectLst>
            <a:outerShdw blurRad="292100" dist="139700" dir="2700000" algn="tl" rotWithShape="0">
              <a:srgbClr val="333333">
                <a:alpha val="65000"/>
              </a:srgbClr>
            </a:outerShdw>
          </a:effectLst>
        </p:spPr>
      </p:pic>
      <p:pic>
        <p:nvPicPr>
          <p:cNvPr id="11" name="Picture 2" descr="http://kontinentplast.com/The-meaning-of-life/uploads/2015/02/00001651_large.jpg"/>
          <p:cNvPicPr>
            <a:picLocks noChangeAspect="1" noChangeArrowheads="1"/>
          </p:cNvPicPr>
          <p:nvPr/>
        </p:nvPicPr>
        <p:blipFill>
          <a:blip r:embed="rId7" cstate="print"/>
          <a:srcRect t="25532" r="67149" b="4255"/>
          <a:stretch>
            <a:fillRect/>
          </a:stretch>
        </p:blipFill>
        <p:spPr bwMode="auto">
          <a:xfrm>
            <a:off x="5994704" y="3501008"/>
            <a:ext cx="1961672" cy="2160240"/>
          </a:xfrm>
          <a:prstGeom prst="rect">
            <a:avLst/>
          </a:prstGeom>
          <a:ln>
            <a:noFill/>
          </a:ln>
          <a:effectLst>
            <a:outerShdw blurRad="292100" dist="139700" dir="2700000" algn="tl" rotWithShape="0">
              <a:srgbClr val="333333">
                <a:alpha val="65000"/>
              </a:srgbClr>
            </a:outerShdw>
          </a:effectLst>
        </p:spPr>
      </p:pic>
      <p:sp>
        <p:nvSpPr>
          <p:cNvPr id="12" name="Прямоугольник 11"/>
          <p:cNvSpPr/>
          <p:nvPr/>
        </p:nvSpPr>
        <p:spPr>
          <a:xfrm>
            <a:off x="5220072" y="3060185"/>
            <a:ext cx="3384376" cy="369332"/>
          </a:xfrm>
          <a:prstGeom prst="rect">
            <a:avLst/>
          </a:prstGeom>
        </p:spPr>
        <p:txBody>
          <a:bodyPr wrap="square">
            <a:spAutoFit/>
          </a:bodyPr>
          <a:lstStyle/>
          <a:p>
            <a:r>
              <a:rPr lang="ru-RU" b="1" dirty="0" smtClean="0">
                <a:solidFill>
                  <a:srgbClr val="C00000"/>
                </a:solidFill>
              </a:rPr>
              <a:t>             берестяные грамоты </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5klass.net/datas/istorija/Drevnie-Indija-i-Kitaj/0014-014-Izgotovlenie-bumagi.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fs00.infourok.ru/images/doc/5/6371/hello_html_1a58e2e8.jpg"/>
          <p:cNvPicPr>
            <a:picLocks noChangeAspect="1" noChangeArrowheads="1"/>
          </p:cNvPicPr>
          <p:nvPr/>
        </p:nvPicPr>
        <p:blipFill>
          <a:blip r:embed="rId2" cstate="print">
            <a:lum bright="-10000" contrast="10000"/>
          </a:blip>
          <a:srcRect r="4326"/>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pic>
        <p:nvPicPr>
          <p:cNvPr id="3" name="Picture 2" descr="http://volna.org/wp-content/uploads/2014/11/istoriia_sozdaniia_knighi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l="51893" t="6150" r="11280" b="15523"/>
          <a:stretch>
            <a:fillRect/>
          </a:stretch>
        </p:blipFill>
        <p:spPr bwMode="auto">
          <a:xfrm rot="5400000">
            <a:off x="1439650" y="1736813"/>
            <a:ext cx="3240361" cy="46085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18864" y="274638"/>
            <a:ext cx="8229600" cy="850106"/>
          </a:xfrm>
        </p:spPr>
        <p:txBody>
          <a:bodyPr/>
          <a:lstStyle/>
          <a:p>
            <a:r>
              <a:rPr lang="ru-RU" b="1" i="1" dirty="0" smtClean="0">
                <a:solidFill>
                  <a:srgbClr val="C00000"/>
                </a:solidFill>
              </a:rPr>
              <a:t>Берестяные грамоты</a:t>
            </a:r>
            <a:endParaRPr lang="ru-RU" dirty="0"/>
          </a:p>
        </p:txBody>
      </p:sp>
      <p:sp>
        <p:nvSpPr>
          <p:cNvPr id="3" name="Содержимое 2"/>
          <p:cNvSpPr>
            <a:spLocks noGrp="1"/>
          </p:cNvSpPr>
          <p:nvPr>
            <p:ph idx="1"/>
          </p:nvPr>
        </p:nvSpPr>
        <p:spPr>
          <a:xfrm>
            <a:off x="395536" y="1124744"/>
            <a:ext cx="7992888" cy="5472608"/>
          </a:xfrm>
        </p:spPr>
        <p:txBody>
          <a:bodyPr>
            <a:normAutofit fontScale="70000" lnSpcReduction="20000"/>
          </a:bodyPr>
          <a:lstStyle/>
          <a:p>
            <a:pPr algn="just">
              <a:lnSpc>
                <a:spcPct val="170000"/>
              </a:lnSpc>
              <a:buNone/>
            </a:pPr>
            <a:r>
              <a:rPr lang="ru-RU" dirty="0" smtClean="0"/>
              <a:t>         </a:t>
            </a:r>
            <a:r>
              <a:rPr lang="ru-RU" sz="3500" b="1" dirty="0" smtClean="0">
                <a:latin typeface="Times New Roman" pitchFamily="18" charset="0"/>
                <a:cs typeface="Times New Roman" pitchFamily="18" charset="0"/>
              </a:rPr>
              <a:t>В Древней Руси XI-XV вв. записи делали на коре берёзы (берёсте). Берёсту кипятили, соскабливали внутренний слой коры и придавали ей нужную форму. Берестяные грамоты представляют первостепенный интерес по истории восточнославянских языков. С 1951 года берестяные грамоты обнаруживаются археологическими экспедициями в Новгороде, а также в других древнерусских городах.</a:t>
            </a:r>
            <a:endParaRPr lang="ru-RU" sz="3500" b="1"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дзаголовок 7"/>
          <p:cNvSpPr>
            <a:spLocks noGrp="1"/>
          </p:cNvSpPr>
          <p:nvPr>
            <p:ph idx="4294967295"/>
          </p:nvPr>
        </p:nvSpPr>
        <p:spPr>
          <a:xfrm>
            <a:off x="4032250" y="273050"/>
            <a:ext cx="5111750" cy="5853113"/>
          </a:xfrm>
        </p:spPr>
        <p:txBody>
          <a:bodyPr/>
          <a:lstStyle/>
          <a:p>
            <a:endParaRPr lang="ru-RU" dirty="0" smtClean="0"/>
          </a:p>
          <a:p>
            <a:pPr>
              <a:buNone/>
            </a:pPr>
            <a:endParaRPr lang="ru-RU" dirty="0"/>
          </a:p>
        </p:txBody>
      </p:sp>
      <p:pic>
        <p:nvPicPr>
          <p:cNvPr id="7" name="Picture 2" descr="http://txt.drevle.com/mirrors/drevlepravoslavie-2012.05.19/img/ext/413be702420d824af4e89ab709574934-0nxpq6l9u9.jpg"/>
          <p:cNvPicPr>
            <a:picLocks noChangeAspect="1" noChangeArrowheads="1"/>
          </p:cNvPicPr>
          <p:nvPr/>
        </p:nvPicPr>
        <p:blipFill>
          <a:blip r:embed="rId2" cstate="print"/>
          <a:srcRect/>
          <a:stretch>
            <a:fillRect/>
          </a:stretch>
        </p:blipFill>
        <p:spPr bwMode="auto">
          <a:xfrm>
            <a:off x="5004048" y="620688"/>
            <a:ext cx="3744417" cy="5544616"/>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323528" y="332656"/>
            <a:ext cx="3744416" cy="2246769"/>
          </a:xfrm>
          <a:prstGeom prst="rect">
            <a:avLst/>
          </a:prstGeom>
        </p:spPr>
        <p:txBody>
          <a:bodyPr wrap="square">
            <a:spAutoFit/>
          </a:bodyPr>
          <a:lstStyle/>
          <a:p>
            <a:pPr algn="ctr"/>
            <a:r>
              <a:rPr lang="ru-RU" sz="2800" b="1" i="1" dirty="0" smtClean="0">
                <a:solidFill>
                  <a:srgbClr val="C00000"/>
                </a:solidFill>
                <a:cs typeface="Times New Roman" panose="02020603050405020304" pitchFamily="18" charset="0"/>
              </a:rPr>
              <a:t>Береста - это кора березы. Её замачивали, обрезали и процарапывали буквы острой палкой.</a:t>
            </a:r>
            <a:endParaRPr lang="ru-RU" sz="2800" b="1" i="1" dirty="0">
              <a:solidFill>
                <a:srgbClr val="C00000"/>
              </a:solidFill>
            </a:endParaRPr>
          </a:p>
        </p:txBody>
      </p:sp>
      <p:pic>
        <p:nvPicPr>
          <p:cNvPr id="12" name="Picture 2" descr="http://static.wixstatic.com/media/b36e3a_953a989987d3a20cc529067fb91f7bef.jpg_1024"/>
          <p:cNvPicPr>
            <a:picLocks noChangeAspect="1" noChangeArrowheads="1"/>
          </p:cNvPicPr>
          <p:nvPr/>
        </p:nvPicPr>
        <p:blipFill>
          <a:blip r:embed="rId3" cstate="print"/>
          <a:srcRect l="7476" t="19550" r="3538"/>
          <a:stretch>
            <a:fillRect/>
          </a:stretch>
        </p:blipFill>
        <p:spPr bwMode="auto">
          <a:xfrm>
            <a:off x="179512" y="2636912"/>
            <a:ext cx="4824536" cy="391935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5klass.net/datas/literatura/Literatura-v-Drevnej-Rusi/0011-011-Psaltyr.jpg"/>
          <p:cNvPicPr>
            <a:picLocks noChangeAspect="1" noChangeArrowheads="1"/>
          </p:cNvPicPr>
          <p:nvPr/>
        </p:nvPicPr>
        <p:blipFill>
          <a:blip r:embed="rId2" cstate="print"/>
          <a:srcRect/>
          <a:stretch>
            <a:fillRect/>
          </a:stretch>
        </p:blipFill>
        <p:spPr bwMode="auto">
          <a:xfrm>
            <a:off x="347531" y="332656"/>
            <a:ext cx="8448938" cy="619268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freeppt4u.com/u/storage/ppt_4283/13ee1-1385309608-17.jpg"/>
          <p:cNvPicPr>
            <a:picLocks noChangeAspect="1" noChangeArrowheads="1"/>
          </p:cNvPicPr>
          <p:nvPr/>
        </p:nvPicPr>
        <p:blipFill>
          <a:blip r:embed="rId2" cstate="print"/>
          <a:srcRect t="17658" r="7108" b="3558"/>
          <a:stretch>
            <a:fillRect/>
          </a:stretch>
        </p:blipFill>
        <p:spPr bwMode="auto">
          <a:xfrm>
            <a:off x="1259632" y="1124744"/>
            <a:ext cx="6768752" cy="49287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Заголовок 2"/>
          <p:cNvSpPr>
            <a:spLocks noGrp="1"/>
          </p:cNvSpPr>
          <p:nvPr>
            <p:ph type="title"/>
          </p:nvPr>
        </p:nvSpPr>
        <p:spPr>
          <a:xfrm>
            <a:off x="457200" y="274638"/>
            <a:ext cx="8229600" cy="850106"/>
          </a:xfrm>
        </p:spPr>
        <p:txBody>
          <a:bodyPr>
            <a:normAutofit/>
          </a:bodyPr>
          <a:lstStyle/>
          <a:p>
            <a:r>
              <a:rPr lang="ru-RU" sz="4000" b="1" i="1" dirty="0" smtClean="0">
                <a:solidFill>
                  <a:srgbClr val="C00000"/>
                </a:solidFill>
              </a:rPr>
              <a:t>И не только на бересте</a:t>
            </a:r>
            <a:endParaRPr lang="ru-RU" sz="4000" b="1" i="1" dirty="0">
              <a:solidFill>
                <a:srgbClr val="C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volna.org/wp-content/uploads/2014/11/istoriia_sozdaniia_knighi1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0133" t="45933" r="6233" b="13107"/>
          <a:stretch>
            <a:fillRect/>
          </a:stretch>
        </p:blipFill>
        <p:spPr bwMode="auto">
          <a:xfrm>
            <a:off x="1259632" y="4797152"/>
            <a:ext cx="2520280" cy="1800200"/>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Текст 4"/>
          <p:cNvSpPr>
            <a:spLocks noGrp="1"/>
          </p:cNvSpPr>
          <p:nvPr>
            <p:ph type="body" sz="half" idx="2"/>
          </p:nvPr>
        </p:nvSpPr>
        <p:spPr>
          <a:xfrm>
            <a:off x="457200" y="404664"/>
            <a:ext cx="4114800" cy="5721499"/>
          </a:xfrm>
        </p:spPr>
        <p:txBody>
          <a:bodyPr>
            <a:noAutofit/>
          </a:bodyPr>
          <a:lstStyle/>
          <a:p>
            <a:pPr algn="ctr"/>
            <a:r>
              <a:rPr lang="ru-RU" sz="2600" b="1" i="1" dirty="0" smtClean="0">
                <a:solidFill>
                  <a:srgbClr val="C00000"/>
                </a:solidFill>
                <a:latin typeface="+mj-lt"/>
                <a:cs typeface="Times New Roman" pitchFamily="18" charset="0"/>
              </a:rPr>
              <a:t>На Руси тоже стали создавать книги из бумаги, но они были рукописными.</a:t>
            </a:r>
          </a:p>
          <a:p>
            <a:pPr algn="ctr"/>
            <a:r>
              <a:rPr lang="ru-RU" sz="2600" b="1" i="1" dirty="0" smtClean="0">
                <a:solidFill>
                  <a:srgbClr val="C00000"/>
                </a:solidFill>
                <a:latin typeface="+mj-lt"/>
                <a:cs typeface="Times New Roman" pitchFamily="18" charset="0"/>
              </a:rPr>
              <a:t>Первые рукописные книги на Руси появились в 10 веке.</a:t>
            </a:r>
          </a:p>
          <a:p>
            <a:pPr algn="ctr"/>
            <a:r>
              <a:rPr lang="ru-RU" sz="2600" b="1" i="1" dirty="0" smtClean="0">
                <a:solidFill>
                  <a:srgbClr val="C00000"/>
                </a:solidFill>
                <a:latin typeface="+mj-lt"/>
                <a:cs typeface="Times New Roman" pitchFamily="18" charset="0"/>
              </a:rPr>
              <a:t>Книг было мало, и стоили они дорого, ценились на вес золота.</a:t>
            </a:r>
            <a:endParaRPr lang="ru-RU" sz="2600" b="1" i="1" dirty="0">
              <a:solidFill>
                <a:srgbClr val="C00000"/>
              </a:solidFill>
              <a:latin typeface="+mj-lt"/>
              <a:cs typeface="Times New Roman" pitchFamily="18" charset="0"/>
            </a:endParaRPr>
          </a:p>
        </p:txBody>
      </p:sp>
      <p:pic>
        <p:nvPicPr>
          <p:cNvPr id="6" name="Picture 2" descr="http://www.lubanka.ru/images/pic_lib/shtof1/book071.jpg"/>
          <p:cNvPicPr>
            <a:picLocks noChangeAspect="1" noChangeArrowheads="1"/>
          </p:cNvPicPr>
          <p:nvPr/>
        </p:nvPicPr>
        <p:blipFill>
          <a:blip r:embed="rId3" cstate="print"/>
          <a:srcRect l="11406" t="4314" r="12275" b="5913"/>
          <a:stretch>
            <a:fillRect/>
          </a:stretch>
        </p:blipFill>
        <p:spPr bwMode="auto">
          <a:xfrm>
            <a:off x="4788024" y="548680"/>
            <a:ext cx="3816424" cy="5472608"/>
          </a:xfrm>
          <a:prstGeom prst="rect">
            <a:avLst/>
          </a:prstGeom>
          <a:noFill/>
          <a:effectLst>
            <a:glow rad="228600">
              <a:schemeClr val="accent1">
                <a:satMod val="175000"/>
                <a:alpha val="40000"/>
              </a:schemeClr>
            </a:glow>
            <a:softEdge rad="127000"/>
          </a:effectLst>
        </p:spPr>
      </p:pic>
    </p:spTree>
    <p:extLst>
      <p:ext uri="{BB962C8B-B14F-4D97-AF65-F5344CB8AC3E}">
        <p14:creationId xmlns:p14="http://schemas.microsoft.com/office/powerpoint/2010/main" xmlns="" val="16026067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3600" b="1" i="1" dirty="0" smtClean="0">
                <a:solidFill>
                  <a:srgbClr val="C00000"/>
                </a:solidFill>
              </a:rPr>
              <a:t>Рукописные книги Древней Руси </a:t>
            </a:r>
            <a:endParaRPr lang="ru-RU" sz="3600" b="1" i="1" dirty="0">
              <a:solidFill>
                <a:srgbClr val="C00000"/>
              </a:solidFill>
            </a:endParaRPr>
          </a:p>
        </p:txBody>
      </p:sp>
      <p:pic>
        <p:nvPicPr>
          <p:cNvPr id="77826" name="Picture 2" descr="http://img-fotki.yandex.ru/get/6612/140757908.2b/0_85bd8_f018f45f_XL.jpg"/>
          <p:cNvPicPr>
            <a:picLocks noChangeAspect="1" noChangeArrowheads="1"/>
          </p:cNvPicPr>
          <p:nvPr/>
        </p:nvPicPr>
        <p:blipFill>
          <a:blip r:embed="rId2" cstate="print"/>
          <a:srcRect/>
          <a:stretch>
            <a:fillRect/>
          </a:stretch>
        </p:blipFill>
        <p:spPr bwMode="auto">
          <a:xfrm>
            <a:off x="755576" y="1340768"/>
            <a:ext cx="7620000" cy="4962526"/>
          </a:xfrm>
          <a:prstGeom prst="rect">
            <a:avLst/>
          </a:prstGeom>
          <a:noFill/>
          <a:effectLst>
            <a:glow rad="228600">
              <a:schemeClr val="accent6">
                <a:satMod val="175000"/>
                <a:alpha val="40000"/>
              </a:schemeClr>
            </a:glo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uch.znate.ru/tw_files2/urls_9/5/d-4416/img14.jpg"/>
          <p:cNvPicPr>
            <a:picLocks noChangeAspect="1" noChangeArrowheads="1"/>
          </p:cNvPicPr>
          <p:nvPr/>
        </p:nvPicPr>
        <p:blipFill>
          <a:blip r:embed="rId2" cstate="print"/>
          <a:srcRect l="4725"/>
          <a:stretch>
            <a:fillRect/>
          </a:stretch>
        </p:blipFill>
        <p:spPr bwMode="auto">
          <a:xfrm>
            <a:off x="755576" y="602594"/>
            <a:ext cx="7560840" cy="5661085"/>
          </a:xfrm>
          <a:prstGeom prst="rect">
            <a:avLst/>
          </a:prstGeom>
          <a:ln>
            <a:noFill/>
          </a:ln>
          <a:effectLst>
            <a:glow rad="139700">
              <a:schemeClr val="accent6">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1052736"/>
            <a:ext cx="7920880" cy="5016758"/>
          </a:xfrm>
          <a:prstGeom prst="rect">
            <a:avLst/>
          </a:prstGeom>
        </p:spPr>
        <p:txBody>
          <a:bodyPr wrap="square">
            <a:spAutoFit/>
          </a:bodyPr>
          <a:lstStyle/>
          <a:p>
            <a:pPr algn="just"/>
            <a:r>
              <a:rPr lang="ru-RU" sz="3200" b="1" dirty="0" smtClean="0">
                <a:latin typeface="Times New Roman" pitchFamily="18" charset="0"/>
                <a:cs typeface="Times New Roman" pitchFamily="18" charset="0"/>
              </a:rPr>
              <a:t>    В 1563 г. по указу царя Ивана Грозного была открыта первая типография в России, в которой работали Иван Федоров и его помощник Петр Мстиславец. В 1573 году Иван Федоров переехал во Львов и основал в этом городе собственную типографию. В 1574 г. здесь был издан первый русский печатный букварь с грамматикой – Азбука.</a:t>
            </a:r>
            <a:endParaRPr lang="ru-RU" sz="3200" b="1" dirty="0">
              <a:latin typeface="Times New Roman" pitchFamily="18" charset="0"/>
              <a:cs typeface="Times New Roman" pitchFamily="18" charset="0"/>
            </a:endParaRPr>
          </a:p>
        </p:txBody>
      </p:sp>
      <p:sp>
        <p:nvSpPr>
          <p:cNvPr id="8" name="Заголовок 7"/>
          <p:cNvSpPr>
            <a:spLocks noGrp="1"/>
          </p:cNvSpPr>
          <p:nvPr>
            <p:ph type="title"/>
          </p:nvPr>
        </p:nvSpPr>
        <p:spPr>
          <a:xfrm>
            <a:off x="457200" y="274638"/>
            <a:ext cx="8229600" cy="634082"/>
          </a:xfrm>
        </p:spPr>
        <p:txBody>
          <a:bodyPr>
            <a:noAutofit/>
          </a:bodyPr>
          <a:lstStyle/>
          <a:p>
            <a:r>
              <a:rPr lang="ru-RU" sz="3600" b="1" i="1" dirty="0" smtClean="0">
                <a:solidFill>
                  <a:srgbClr val="C00000"/>
                </a:solidFill>
              </a:rPr>
              <a:t>Книгопечатание в России </a:t>
            </a:r>
            <a:endParaRPr lang="ru-RU" sz="3600" b="1" i="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zanny.ru/tw_files2/urls_1/15/d-14984/img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 name="Picture 2" descr="http://zanny.ru/tw_files2/urls_1/15/d-14984/img6.jpg"/>
          <p:cNvPicPr>
            <a:picLocks noChangeAspect="1" noChangeArrowheads="1"/>
          </p:cNvPicPr>
          <p:nvPr/>
        </p:nvPicPr>
        <p:blipFill>
          <a:blip r:embed="rId2" cstate="print"/>
          <a:srcRect l="44488" t="37074" r="5113" b="6099"/>
          <a:stretch>
            <a:fillRect/>
          </a:stretch>
        </p:blipFill>
        <p:spPr bwMode="auto">
          <a:xfrm>
            <a:off x="251520" y="1700808"/>
            <a:ext cx="3637844" cy="49685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2" descr="http://www.time.kg/uploads/posts/1310353078_kamni-7.jpg"/>
          <p:cNvPicPr>
            <a:picLocks noChangeAspect="1" noChangeArrowheads="1"/>
          </p:cNvPicPr>
          <p:nvPr/>
        </p:nvPicPr>
        <p:blipFill>
          <a:blip r:embed="rId3" cstate="print"/>
          <a:srcRect/>
          <a:stretch>
            <a:fillRect/>
          </a:stretch>
        </p:blipFill>
        <p:spPr bwMode="auto">
          <a:xfrm>
            <a:off x="3851920" y="1628800"/>
            <a:ext cx="5112568" cy="50405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476672"/>
            <a:ext cx="8640960" cy="792088"/>
          </a:xfrm>
        </p:spPr>
        <p:txBody>
          <a:bodyPr>
            <a:noAutofit/>
          </a:bodyPr>
          <a:lstStyle/>
          <a:p>
            <a:pPr algn="ctr"/>
            <a:r>
              <a:rPr lang="ru-RU" sz="3200" i="1" dirty="0" smtClean="0">
                <a:solidFill>
                  <a:srgbClr val="C00000"/>
                </a:solidFill>
                <a:cs typeface="Times New Roman" panose="02020603050405020304" pitchFamily="18" charset="0"/>
              </a:rPr>
              <a:t>Памятник Кириллу и Мифодею</a:t>
            </a:r>
            <a:br>
              <a:rPr lang="ru-RU" sz="3200" i="1" dirty="0" smtClean="0">
                <a:solidFill>
                  <a:srgbClr val="C00000"/>
                </a:solidFill>
                <a:cs typeface="Times New Roman" panose="02020603050405020304" pitchFamily="18" charset="0"/>
              </a:rPr>
            </a:br>
            <a:endParaRPr lang="ru-RU" sz="3200" dirty="0"/>
          </a:p>
        </p:txBody>
      </p:sp>
      <p:pic>
        <p:nvPicPr>
          <p:cNvPr id="22529" name="Picture 1"/>
          <p:cNvPicPr>
            <a:picLocks noGrp="1" noChangeAspect="1" noChangeArrowheads="1"/>
          </p:cNvPicPr>
          <p:nvPr>
            <p:ph idx="1"/>
          </p:nvPr>
        </p:nvPicPr>
        <p:blipFill>
          <a:blip r:embed="rId2" cstate="print"/>
          <a:stretch>
            <a:fillRect/>
          </a:stretch>
        </p:blipFill>
        <p:spPr bwMode="auto">
          <a:xfrm>
            <a:off x="4139952" y="908720"/>
            <a:ext cx="4336646" cy="5616625"/>
          </a:xfrm>
          <a:prstGeom prst="rect">
            <a:avLst/>
          </a:prstGeom>
          <a:ln>
            <a:noFill/>
          </a:ln>
          <a:effectLst>
            <a:softEdge rad="112500"/>
          </a:effectLst>
        </p:spPr>
      </p:pic>
      <p:sp>
        <p:nvSpPr>
          <p:cNvPr id="6" name="Текст 5"/>
          <p:cNvSpPr>
            <a:spLocks noGrp="1"/>
          </p:cNvSpPr>
          <p:nvPr>
            <p:ph type="body" sz="half" idx="2"/>
          </p:nvPr>
        </p:nvSpPr>
        <p:spPr>
          <a:xfrm>
            <a:off x="457200" y="980728"/>
            <a:ext cx="3250704" cy="5145435"/>
          </a:xfrm>
        </p:spPr>
        <p:txBody>
          <a:bodyPr>
            <a:noAutofit/>
          </a:bodyPr>
          <a:lstStyle/>
          <a:p>
            <a:pPr algn="just"/>
            <a:r>
              <a:rPr lang="ru-RU" sz="1600" b="1" dirty="0" smtClean="0">
                <a:latin typeface="Times New Roman" pitchFamily="18" charset="0"/>
                <a:cs typeface="Times New Roman" pitchFamily="18" charset="0"/>
              </a:rPr>
              <a:t>   Официальной датой  рождения славянской письменности считается  24 мая 863 года. В городе </a:t>
            </a:r>
            <a:r>
              <a:rPr lang="ru-RU" sz="1600" b="1" dirty="0" err="1" smtClean="0">
                <a:latin typeface="Times New Roman" pitchFamily="18" charset="0"/>
                <a:cs typeface="Times New Roman" pitchFamily="18" charset="0"/>
              </a:rPr>
              <a:t>Плиске</a:t>
            </a:r>
            <a:r>
              <a:rPr lang="ru-RU" sz="1600" b="1" dirty="0" smtClean="0">
                <a:latin typeface="Times New Roman" pitchFamily="18" charset="0"/>
                <a:cs typeface="Times New Roman" pitchFamily="18" charset="0"/>
              </a:rPr>
              <a:t>, который в то время был столицей Болгарии, братья Кирилл и </a:t>
            </a:r>
            <a:r>
              <a:rPr lang="ru-RU" sz="1600" b="1" dirty="0" err="1" smtClean="0">
                <a:latin typeface="Times New Roman" pitchFamily="18" charset="0"/>
                <a:cs typeface="Times New Roman" pitchFamily="18" charset="0"/>
              </a:rPr>
              <a:t>Мефодий</a:t>
            </a:r>
            <a:r>
              <a:rPr lang="ru-RU" sz="1600" b="1" dirty="0" smtClean="0">
                <a:latin typeface="Times New Roman" pitchFamily="18" charset="0"/>
                <a:cs typeface="Times New Roman" pitchFamily="18" charset="0"/>
              </a:rPr>
              <a:t> огласили на весь мир об изобретении славянского алфавита Кириллица насчитывала 43 буквы, а современная азбука имеет – 33 буквы.</a:t>
            </a:r>
          </a:p>
          <a:p>
            <a:pPr algn="just"/>
            <a:r>
              <a:rPr lang="ru-RU" sz="1600" b="1" dirty="0" smtClean="0">
                <a:latin typeface="Times New Roman" pitchFamily="18" charset="0"/>
                <a:cs typeface="Times New Roman" pitchFamily="18" charset="0"/>
              </a:rPr>
              <a:t>  В том же 863 году братья прибыли в Моравию с созданной азбукой. В течение сорока месяцев до весны 867 года они просвещали славян в Моравии.</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339238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rpp.nashaucheba.ru/pars_docs/refs/40/39729/img1.jpg"/>
          <p:cNvPicPr>
            <a:picLocks noChangeAspect="1" noChangeArrowheads="1"/>
          </p:cNvPicPr>
          <p:nvPr/>
        </p:nvPicPr>
        <p:blipFill>
          <a:blip r:embed="rId2" cstate="print"/>
          <a:srcRect/>
          <a:stretch>
            <a:fillRect/>
          </a:stretch>
        </p:blipFill>
        <p:spPr bwMode="auto">
          <a:xfrm>
            <a:off x="827584" y="665058"/>
            <a:ext cx="7560840" cy="5670630"/>
          </a:xfrm>
          <a:prstGeom prst="rect">
            <a:avLst/>
          </a:prstGeom>
          <a:noFill/>
          <a:effectLst>
            <a:glow rad="228600">
              <a:schemeClr val="accent2">
                <a:satMod val="175000"/>
                <a:alpha val="40000"/>
              </a:schemeClr>
            </a:glo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mypresentation.ru/documents/4f53da647cd8d8b0db2c3e8c1ca65ec6/img4.jpg"/>
          <p:cNvPicPr>
            <a:picLocks noChangeAspect="1" noChangeArrowheads="1"/>
          </p:cNvPicPr>
          <p:nvPr/>
        </p:nvPicPr>
        <p:blipFill>
          <a:blip r:embed="rId2" cstate="print"/>
          <a:srcRect/>
          <a:stretch>
            <a:fillRect/>
          </a:stretch>
        </p:blipFill>
        <p:spPr bwMode="auto">
          <a:xfrm>
            <a:off x="755576" y="620688"/>
            <a:ext cx="7620000" cy="5715000"/>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lib2.podelise.ru/tw_files2/urls_581/14/d-13133/img2.jpg"/>
          <p:cNvPicPr>
            <a:picLocks noChangeAspect="1" noChangeArrowheads="1"/>
          </p:cNvPicPr>
          <p:nvPr/>
        </p:nvPicPr>
        <p:blipFill>
          <a:blip r:embed="rId2" cstate="print"/>
          <a:srcRect/>
          <a:stretch>
            <a:fillRect/>
          </a:stretch>
        </p:blipFill>
        <p:spPr bwMode="auto">
          <a:xfrm>
            <a:off x="755576" y="548680"/>
            <a:ext cx="7620000" cy="5715000"/>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i="1" dirty="0" smtClean="0">
                <a:solidFill>
                  <a:srgbClr val="C00000"/>
                </a:solidFill>
                <a:latin typeface="+mn-lt"/>
                <a:cs typeface="Times New Roman" panose="02020603050405020304" pitchFamily="18" charset="0"/>
              </a:rPr>
              <a:t>Первый печатный станок</a:t>
            </a:r>
            <a:endParaRPr lang="ru-RU" sz="3200" b="1" i="1" dirty="0">
              <a:solidFill>
                <a:srgbClr val="C00000"/>
              </a:solidFill>
              <a:latin typeface="+mn-lt"/>
              <a:cs typeface="Times New Roman" panose="02020603050405020304" pitchFamily="18" charset="0"/>
            </a:endParaRPr>
          </a:p>
        </p:txBody>
      </p:sp>
      <p:sp>
        <p:nvSpPr>
          <p:cNvPr id="10" name="Объект 9"/>
          <p:cNvSpPr>
            <a:spLocks noGrp="1"/>
          </p:cNvSpPr>
          <p:nvPr>
            <p:ph sz="half" idx="2"/>
          </p:nvPr>
        </p:nvSpPr>
        <p:spPr>
          <a:xfrm>
            <a:off x="4648200" y="1484784"/>
            <a:ext cx="4038600" cy="4641379"/>
          </a:xfrm>
        </p:spPr>
        <p:txBody>
          <a:bodyPr/>
          <a:lstStyle/>
          <a:p>
            <a:r>
              <a:rPr lang="ru-RU" b="1" i="1" dirty="0" smtClean="0">
                <a:solidFill>
                  <a:srgbClr val="C00000"/>
                </a:solidFill>
              </a:rPr>
              <a:t>Первые печатные книги появились в Германии.</a:t>
            </a:r>
          </a:p>
          <a:p>
            <a:r>
              <a:rPr lang="ru-RU" b="1" i="1" dirty="0" smtClean="0">
                <a:solidFill>
                  <a:srgbClr val="C00000"/>
                </a:solidFill>
              </a:rPr>
              <a:t>Современный способ книгопечатания изобрёл  немец Иоганн Гуттенберг. </a:t>
            </a:r>
            <a:endParaRPr lang="ru-RU" b="1" i="1" dirty="0">
              <a:solidFill>
                <a:srgbClr val="C00000"/>
              </a:solidFill>
            </a:endParaRPr>
          </a:p>
        </p:txBody>
      </p:sp>
      <p:pic>
        <p:nvPicPr>
          <p:cNvPr id="12" name="Picture 2" descr="&amp;Pcy;&amp;iecy;&amp;rcy;&amp;vcy;&amp;ycy;&amp;jcy; &amp;pcy;&amp;iecy;&amp;chcy;&amp;acy;&amp;tcy;&amp;ncy;&amp;ycy;&amp;jcy; &amp;scy;&amp;tcy;&amp;acy;&amp;ncy;&amp;ocy;&amp;kcy; "/>
          <p:cNvPicPr>
            <a:picLocks noGrp="1" noChangeAspect="1" noChangeArrowheads="1"/>
          </p:cNvPicPr>
          <p:nvPr>
            <p:ph sz="half" idx="1"/>
          </p:nvPr>
        </p:nvPicPr>
        <p:blipFill rotWithShape="1">
          <a:blip r:embed="rId2" cstate="print">
            <a:lum contrast="20000"/>
            <a:extLst>
              <a:ext uri="{28A0092B-C50C-407E-A947-70E740481C1C}">
                <a14:useLocalDpi xmlns:a14="http://schemas.microsoft.com/office/drawing/2010/main" xmlns="" val="0"/>
              </a:ext>
            </a:extLst>
          </a:blip>
          <a:srcRect l="10941" t="7318" r="42607" b="8043"/>
          <a:stretch/>
        </p:blipFill>
        <p:spPr bwMode="auto">
          <a:xfrm>
            <a:off x="539552" y="1340768"/>
            <a:ext cx="3168397" cy="4608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00789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620688"/>
            <a:ext cx="7920880" cy="5170646"/>
          </a:xfrm>
          <a:prstGeom prst="rect">
            <a:avLst/>
          </a:prstGeom>
        </p:spPr>
        <p:txBody>
          <a:bodyPr wrap="square">
            <a:spAutoFit/>
          </a:bodyPr>
          <a:lstStyle/>
          <a:p>
            <a:pPr algn="just">
              <a:lnSpc>
                <a:spcPct val="150000"/>
              </a:lnSpc>
            </a:pPr>
            <a:r>
              <a:rPr lang="ru-RU" sz="2200" b="1" dirty="0" smtClean="0">
                <a:latin typeface="Times New Roman" pitchFamily="18" charset="0"/>
                <a:cs typeface="Times New Roman" pitchFamily="18" charset="0"/>
              </a:rPr>
              <a:t>   В 1440 г. немецкий ювелир и изобретатель Иоганн Гутенберг создал первый печатный станок. Он изготовлял из металла «подвижные» выпуклые буквы, вырезанные в зеркальном отображении, набирал из них строки и с помощью специального пресса оттискивал на бумаге. </a:t>
            </a:r>
          </a:p>
          <a:p>
            <a:pPr algn="just">
              <a:lnSpc>
                <a:spcPct val="150000"/>
              </a:lnSpc>
            </a:pPr>
            <a:r>
              <a:rPr lang="ru-RU" sz="2200" b="1" dirty="0" smtClean="0">
                <a:latin typeface="Times New Roman" pitchFamily="18" charset="0"/>
                <a:cs typeface="Times New Roman" pitchFamily="18" charset="0"/>
              </a:rPr>
              <a:t>    Первая книга Гутенберга, «Сивиллина книга», была отпечатана предположительно в 1445 году. Наиболее значимый проект – издание Библии. </a:t>
            </a:r>
          </a:p>
          <a:p>
            <a:pPr algn="just">
              <a:lnSpc>
                <a:spcPct val="150000"/>
              </a:lnSpc>
            </a:pPr>
            <a:r>
              <a:rPr lang="ru-RU" sz="2200" b="1" dirty="0" smtClean="0">
                <a:latin typeface="Times New Roman" pitchFamily="18" charset="0"/>
                <a:cs typeface="Times New Roman" pitchFamily="18" charset="0"/>
              </a:rPr>
              <a:t>    Замысел Гутенберга был завершен его учеником Петером Шеффером. </a:t>
            </a:r>
            <a:endParaRPr lang="ru-RU" sz="2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volna.org/wp-content/uploads/2014/11/istoriia_sozdaniia_knighi1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3061" t="9615" r="6123" b="15385"/>
          <a:stretch>
            <a:fillRect/>
          </a:stretch>
        </p:blipFill>
        <p:spPr bwMode="auto">
          <a:xfrm>
            <a:off x="4572000" y="620688"/>
            <a:ext cx="3600401" cy="5472608"/>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Текст 4"/>
          <p:cNvSpPr>
            <a:spLocks noGrp="1"/>
          </p:cNvSpPr>
          <p:nvPr>
            <p:ph type="body" sz="half" idx="2"/>
          </p:nvPr>
        </p:nvSpPr>
        <p:spPr>
          <a:xfrm>
            <a:off x="457200" y="404664"/>
            <a:ext cx="3682752" cy="5721499"/>
          </a:xfrm>
        </p:spPr>
        <p:txBody>
          <a:bodyPr>
            <a:normAutofit lnSpcReduction="10000"/>
          </a:bodyPr>
          <a:lstStyle/>
          <a:p>
            <a:pPr algn="ctr"/>
            <a:r>
              <a:rPr lang="ru-RU" sz="2800" b="1" i="1" dirty="0" smtClean="0">
                <a:latin typeface="+mj-lt"/>
                <a:cs typeface="Times New Roman" pitchFamily="18" charset="0"/>
              </a:rPr>
              <a:t>На Руси первопечатником стал Иван Фёдоров.</a:t>
            </a:r>
          </a:p>
          <a:p>
            <a:pPr algn="ctr"/>
            <a:r>
              <a:rPr lang="ru-RU" sz="2800" b="1" i="1" dirty="0" smtClean="0">
                <a:latin typeface="+mj-lt"/>
                <a:cs typeface="Times New Roman" pitchFamily="18" charset="0"/>
              </a:rPr>
              <a:t>Первая книга, которую напечатал Иван Федоров - «Апостол», была выпущена первого марта 1564года  на славянском языке. </a:t>
            </a:r>
          </a:p>
          <a:p>
            <a:pPr algn="ctr"/>
            <a:r>
              <a:rPr lang="ru-RU" sz="2800" b="1" i="1" dirty="0" smtClean="0">
                <a:latin typeface="+mj-lt"/>
                <a:cs typeface="Times New Roman" pitchFamily="18" charset="0"/>
              </a:rPr>
              <a:t>Для того чтобы набрать книгу, потребовался почти целый год. </a:t>
            </a:r>
            <a:endParaRPr lang="ru-RU" sz="2800" b="1" i="1" dirty="0">
              <a:latin typeface="+mj-lt"/>
              <a:cs typeface="Times New Roman" pitchFamily="18" charset="0"/>
            </a:endParaRPr>
          </a:p>
        </p:txBody>
      </p:sp>
    </p:spTree>
    <p:extLst>
      <p:ext uri="{BB962C8B-B14F-4D97-AF65-F5344CB8AC3E}">
        <p14:creationId xmlns:p14="http://schemas.microsoft.com/office/powerpoint/2010/main" xmlns="" val="1571824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600" b="1" i="1" dirty="0" smtClean="0">
                <a:solidFill>
                  <a:srgbClr val="C00000"/>
                </a:solidFill>
              </a:rPr>
              <a:t>Книги - загадки истории</a:t>
            </a:r>
            <a:endParaRPr lang="ru-RU" sz="3600" b="1" i="1" dirty="0">
              <a:solidFill>
                <a:srgbClr val="C00000"/>
              </a:solidFill>
            </a:endParaRPr>
          </a:p>
        </p:txBody>
      </p:sp>
      <p:pic>
        <p:nvPicPr>
          <p:cNvPr id="49154" name="Picture 2" descr="http://i.pipec.ru/20120805/31475685459952_1.jpg"/>
          <p:cNvPicPr>
            <a:picLocks noChangeAspect="1" noChangeArrowheads="1"/>
          </p:cNvPicPr>
          <p:nvPr/>
        </p:nvPicPr>
        <p:blipFill>
          <a:blip r:embed="rId2" cstate="print"/>
          <a:srcRect/>
          <a:stretch>
            <a:fillRect/>
          </a:stretch>
        </p:blipFill>
        <p:spPr bwMode="auto">
          <a:xfrm>
            <a:off x="1071538" y="1428736"/>
            <a:ext cx="7317205" cy="46161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descr="http://%D0%BE%D0%BF%D1%82%D0%BB%D0%B0%D0%BD%D0%B4%D0%B8%D1%8F.%D1%80%D1%84/images/product_images/info_images/optlandia_2e21f1763125ca5b905abdaf70ec567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71684" name="AutoShape 4" descr="http://%D0%BE%D0%BF%D1%82%D0%BB%D0%B0%D0%BD%D0%B4%D0%B8%D1%8F.%D1%80%D1%84/images/product_images/info_images/optlandia_2e21f1763125ca5b905abdaf70ec567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sp>
        <p:nvSpPr>
          <p:cNvPr id="71686" name="AutoShape 6" descr="http://%D0%BE%D0%BF%D1%82%D0%BB%D0%B0%D0%BD%D0%B4%D0%B8%D1%8F.%D1%80%D1%84/images/product_images/info_images/optlandia_2e21f1763125ca5b905abdaf70ec567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dirty="0"/>
          </a:p>
        </p:txBody>
      </p:sp>
      <p:pic>
        <p:nvPicPr>
          <p:cNvPr id="71687" name="Picture 7"/>
          <p:cNvPicPr>
            <a:picLocks noChangeAspect="1" noChangeArrowheads="1"/>
          </p:cNvPicPr>
          <p:nvPr/>
        </p:nvPicPr>
        <p:blipFill>
          <a:blip r:embed="rId2" cstate="print"/>
          <a:srcRect b="5838"/>
          <a:stretch>
            <a:fillRect/>
          </a:stretch>
        </p:blipFill>
        <p:spPr bwMode="auto">
          <a:xfrm>
            <a:off x="4860032" y="908719"/>
            <a:ext cx="3734056" cy="4752529"/>
          </a:xfrm>
          <a:prstGeom prst="rect">
            <a:avLst/>
          </a:prstGeom>
          <a:noFill/>
          <a:ln w="9525">
            <a:noFill/>
            <a:miter lim="800000"/>
            <a:headEnd/>
            <a:tailEnd/>
          </a:ln>
          <a:effectLst>
            <a:softEdge rad="317500"/>
          </a:effectLst>
        </p:spPr>
      </p:pic>
      <p:sp>
        <p:nvSpPr>
          <p:cNvPr id="12" name="Заголовок 11"/>
          <p:cNvSpPr>
            <a:spLocks noGrp="1"/>
          </p:cNvSpPr>
          <p:nvPr>
            <p:ph type="title"/>
          </p:nvPr>
        </p:nvSpPr>
        <p:spPr/>
        <p:txBody>
          <a:bodyPr>
            <a:normAutofit/>
          </a:bodyPr>
          <a:lstStyle/>
          <a:p>
            <a:r>
              <a:rPr lang="ru-RU" sz="3200" b="1" i="1" dirty="0" smtClean="0">
                <a:solidFill>
                  <a:srgbClr val="C00000"/>
                </a:solidFill>
              </a:rPr>
              <a:t>Книга - шкатулка </a:t>
            </a:r>
            <a:endParaRPr lang="ru-RU" sz="3200" b="1" i="1" dirty="0">
              <a:solidFill>
                <a:srgbClr val="C00000"/>
              </a:solidFill>
            </a:endParaRPr>
          </a:p>
        </p:txBody>
      </p:sp>
      <p:pic>
        <p:nvPicPr>
          <p:cNvPr id="71689" name="Picture 9" descr="http://cdn4.sima-land.ru/items/109/109303/1/700.jpg"/>
          <p:cNvPicPr>
            <a:picLocks noChangeAspect="1" noChangeArrowheads="1"/>
          </p:cNvPicPr>
          <p:nvPr/>
        </p:nvPicPr>
        <p:blipFill>
          <a:blip r:embed="rId3" cstate="print"/>
          <a:srcRect l="5216" t="4072"/>
          <a:stretch>
            <a:fillRect/>
          </a:stretch>
        </p:blipFill>
        <p:spPr bwMode="auto">
          <a:xfrm>
            <a:off x="683568" y="1340768"/>
            <a:ext cx="4622490" cy="4968552"/>
          </a:xfrm>
          <a:prstGeom prst="rect">
            <a:avLst/>
          </a:prstGeom>
          <a:noFill/>
          <a:effectLst>
            <a:softEdge rad="635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rmAutofit/>
          </a:bodyPr>
          <a:lstStyle/>
          <a:p>
            <a:r>
              <a:rPr lang="ru-RU" sz="3200" b="1" i="1" dirty="0" smtClean="0">
                <a:solidFill>
                  <a:srgbClr val="C00000"/>
                </a:solidFill>
                <a:cs typeface="Times New Roman" pitchFamily="18" charset="0"/>
              </a:rPr>
              <a:t>Книга из лепестков роз</a:t>
            </a:r>
            <a:endParaRPr lang="ru-RU" sz="3200" b="1" i="1" dirty="0">
              <a:solidFill>
                <a:srgbClr val="C00000"/>
              </a:solidFill>
              <a:cs typeface="Times New Roman" pitchFamily="18" charset="0"/>
            </a:endParaRPr>
          </a:p>
        </p:txBody>
      </p:sp>
      <p:sp>
        <p:nvSpPr>
          <p:cNvPr id="4" name="Текст 3"/>
          <p:cNvSpPr>
            <a:spLocks noGrp="1"/>
          </p:cNvSpPr>
          <p:nvPr>
            <p:ph type="body" sz="half" idx="4294967295"/>
          </p:nvPr>
        </p:nvSpPr>
        <p:spPr>
          <a:xfrm>
            <a:off x="179512" y="1196752"/>
            <a:ext cx="3960440" cy="5400600"/>
          </a:xfrm>
        </p:spPr>
        <p:txBody>
          <a:bodyPr>
            <a:normAutofit/>
          </a:bodyPr>
          <a:lstStyle/>
          <a:p>
            <a:pPr algn="just">
              <a:buNone/>
            </a:pPr>
            <a:r>
              <a:rPr lang="ru-RU" sz="29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Российский художник-миниатюрист А. Коненко создал сборник поэзии Пушкина, написанный на лепестках роз. На 37 страницах-лепестках формата 30*32 миллиметра с помощью миниатюрного печатного станка нанесён текст произведений поэта. Лепестки обработаны особым химическим составом, обеспечивающим сохранность хрупкой книги на долгие годы. </a:t>
            </a:r>
          </a:p>
          <a:p>
            <a:pPr algn="just">
              <a:buNone/>
            </a:pPr>
            <a:r>
              <a:rPr lang="ru-RU" sz="1800" b="1" dirty="0" smtClean="0">
                <a:latin typeface="Times New Roman" pitchFamily="18" charset="0"/>
                <a:cs typeface="Times New Roman" pitchFamily="18" charset="0"/>
              </a:rPr>
              <a:t>         Размер книги позволяет увидеть пушкинские строки невооруженным глазом. </a:t>
            </a:r>
          </a:p>
          <a:p>
            <a:endParaRPr lang="ru-RU" dirty="0"/>
          </a:p>
        </p:txBody>
      </p:sp>
      <p:pic>
        <p:nvPicPr>
          <p:cNvPr id="90114" name="Picture 2"/>
          <p:cNvPicPr>
            <a:picLocks noGrp="1" noChangeAspect="1" noChangeArrowheads="1"/>
          </p:cNvPicPr>
          <p:nvPr>
            <p:ph idx="4294967295"/>
          </p:nvPr>
        </p:nvPicPr>
        <p:blipFill>
          <a:blip r:embed="rId2" cstate="print"/>
          <a:srcRect/>
          <a:stretch>
            <a:fillRect/>
          </a:stretch>
        </p:blipFill>
        <p:spPr bwMode="auto">
          <a:xfrm>
            <a:off x="4355976" y="1268760"/>
            <a:ext cx="3834890" cy="4463678"/>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images.myshared.ru/4/312403/slide_3.jpg"/>
          <p:cNvPicPr>
            <a:picLocks noChangeAspect="1" noChangeArrowheads="1"/>
          </p:cNvPicPr>
          <p:nvPr/>
        </p:nvPicPr>
        <p:blipFill>
          <a:blip r:embed="rId2" cstate="print"/>
          <a:srcRect r="4594" b="10673"/>
          <a:stretch>
            <a:fillRect/>
          </a:stretch>
        </p:blipFill>
        <p:spPr bwMode="auto">
          <a:xfrm>
            <a:off x="827584" y="692696"/>
            <a:ext cx="7344815" cy="550861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sz="half" idx="2"/>
          </p:nvPr>
        </p:nvSpPr>
        <p:spPr>
          <a:xfrm>
            <a:off x="457200" y="980728"/>
            <a:ext cx="3008313" cy="5145435"/>
          </a:xfrm>
        </p:spPr>
        <p:txBody>
          <a:bodyPr>
            <a:noAutofit/>
          </a:bodyPr>
          <a:lstStyle/>
          <a:p>
            <a:pPr algn="ctr"/>
            <a:r>
              <a:rPr lang="ru-RU" sz="2800" b="1" i="1" dirty="0" smtClean="0">
                <a:solidFill>
                  <a:srgbClr val="C00000"/>
                </a:solidFill>
                <a:cs typeface="Times New Roman" pitchFamily="18" charset="0"/>
              </a:rPr>
              <a:t>В основе книги лежат цветы из собственного сада художницы, а также переработанные страницы журналов по садоводству. </a:t>
            </a:r>
            <a:r>
              <a:rPr lang="ru-RU" sz="2800" b="1" dirty="0" smtClean="0">
                <a:solidFill>
                  <a:srgbClr val="C00000"/>
                </a:solidFill>
                <a:latin typeface="Times New Roman" pitchFamily="18" charset="0"/>
                <a:cs typeface="Times New Roman" pitchFamily="18" charset="0"/>
              </a:rPr>
              <a:t/>
            </a:r>
            <a:br>
              <a:rPr lang="ru-RU" sz="2800" b="1" dirty="0" smtClean="0">
                <a:solidFill>
                  <a:srgbClr val="C00000"/>
                </a:solidFill>
                <a:latin typeface="Times New Roman" pitchFamily="18" charset="0"/>
                <a:cs typeface="Times New Roman" pitchFamily="18" charset="0"/>
              </a:rPr>
            </a:br>
            <a:endParaRPr lang="ru-RU" sz="2800" dirty="0">
              <a:solidFill>
                <a:srgbClr val="C00000"/>
              </a:solidFill>
              <a:latin typeface="Times New Roman" pitchFamily="18" charset="0"/>
              <a:cs typeface="Times New Roman" pitchFamily="18" charset="0"/>
            </a:endParaRPr>
          </a:p>
        </p:txBody>
      </p:sp>
      <p:pic>
        <p:nvPicPr>
          <p:cNvPr id="45058" name="Picture 2" descr="http://files.adme.ru/files/news/part_43/432005/20120906134036.jpg"/>
          <p:cNvPicPr>
            <a:picLocks noChangeAspect="1" noChangeArrowheads="1"/>
          </p:cNvPicPr>
          <p:nvPr/>
        </p:nvPicPr>
        <p:blipFill>
          <a:blip r:embed="rId2" cstate="print"/>
          <a:srcRect l="3914" t="2703" r="2161" b="5405"/>
          <a:stretch>
            <a:fillRect/>
          </a:stretch>
        </p:blipFill>
        <p:spPr bwMode="auto">
          <a:xfrm>
            <a:off x="3479428" y="404664"/>
            <a:ext cx="5328336" cy="5904656"/>
          </a:xfrm>
          <a:prstGeom prst="rect">
            <a:avLst/>
          </a:prstGeom>
          <a:ln>
            <a:noFill/>
          </a:ln>
          <a:effectLst>
            <a:outerShdw blurRad="292100" dist="139700" dir="2700000" algn="tl" rotWithShape="0">
              <a:srgbClr val="333333">
                <a:alpha val="65000"/>
              </a:srgbClr>
            </a:outerShdw>
            <a:softEdge rad="317500"/>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1196752"/>
            <a:ext cx="7488832" cy="4893647"/>
          </a:xfrm>
          <a:prstGeom prst="rect">
            <a:avLst/>
          </a:prstGeom>
        </p:spPr>
        <p:txBody>
          <a:bodyPr wrap="square">
            <a:spAutoFit/>
          </a:bodyPr>
          <a:lstStyle/>
          <a:p>
            <a:pPr algn="just"/>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Изначально аудиокниги создавались для поддержки слабовидящих. В 1931 г. Конгресс США утвердил программу «Книги для слепых». В 1932 г. первые аудиокниги были подготовлены Американским Фондом Слепых, а в 1934 была одобрена бесплатная рассылка аудиокниг. В 1952 в США выходит первая коммерческая аудиокнига «Детское Рождество в Уэльсе», прочитанная автором Д. Томасом. </a:t>
            </a:r>
          </a:p>
          <a:p>
            <a:pPr algn="just"/>
            <a:r>
              <a:rPr lang="ru-RU" sz="2400" b="1" dirty="0" smtClean="0">
                <a:latin typeface="Times New Roman" pitchFamily="18" charset="0"/>
                <a:cs typeface="Times New Roman" pitchFamily="18" charset="0"/>
              </a:rPr>
              <a:t>     1961 в СССР под эгидой Всесоюзного общества слепых начинается работа по созданию аудиокниг. С 2002 г. аудиокниги всё чаще выходят одновременно с печатной версией книги.</a:t>
            </a:r>
            <a:endParaRPr lang="ru-RU" sz="2400" b="1" dirty="0">
              <a:latin typeface="Times New Roman" pitchFamily="18" charset="0"/>
              <a:cs typeface="Times New Roman" pitchFamily="18" charset="0"/>
            </a:endParaRPr>
          </a:p>
        </p:txBody>
      </p:sp>
      <p:sp>
        <p:nvSpPr>
          <p:cNvPr id="3" name="Заголовок 2"/>
          <p:cNvSpPr>
            <a:spLocks noGrp="1"/>
          </p:cNvSpPr>
          <p:nvPr>
            <p:ph type="title"/>
          </p:nvPr>
        </p:nvSpPr>
        <p:spPr>
          <a:xfrm>
            <a:off x="457200" y="274638"/>
            <a:ext cx="8229600" cy="850106"/>
          </a:xfrm>
        </p:spPr>
        <p:txBody>
          <a:bodyPr>
            <a:normAutofit/>
          </a:bodyPr>
          <a:lstStyle/>
          <a:p>
            <a:r>
              <a:rPr lang="ru-RU" sz="3600" b="1" i="1" dirty="0" smtClean="0">
                <a:solidFill>
                  <a:srgbClr val="C00000"/>
                </a:solidFill>
              </a:rPr>
              <a:t>Аудиокниги </a:t>
            </a:r>
            <a:endParaRPr lang="ru-RU" sz="3600" b="1" i="1" dirty="0">
              <a:solidFill>
                <a:srgbClr val="C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3050"/>
            <a:ext cx="8147248" cy="635670"/>
          </a:xfrm>
        </p:spPr>
        <p:txBody>
          <a:bodyPr>
            <a:noAutofit/>
          </a:bodyPr>
          <a:lstStyle/>
          <a:p>
            <a:pPr algn="ctr"/>
            <a:r>
              <a:rPr lang="ru-RU" sz="3600" i="1" dirty="0" smtClean="0">
                <a:solidFill>
                  <a:srgbClr val="C00000"/>
                </a:solidFill>
              </a:rPr>
              <a:t>Аудиокниги </a:t>
            </a:r>
            <a:endParaRPr lang="ru-RU" sz="3600" dirty="0"/>
          </a:p>
        </p:txBody>
      </p:sp>
      <p:sp>
        <p:nvSpPr>
          <p:cNvPr id="5" name="Текст 4"/>
          <p:cNvSpPr>
            <a:spLocks noGrp="1"/>
          </p:cNvSpPr>
          <p:nvPr>
            <p:ph type="body" sz="half" idx="2"/>
          </p:nvPr>
        </p:nvSpPr>
        <p:spPr/>
        <p:txBody>
          <a:bodyPr>
            <a:normAutofit/>
          </a:bodyPr>
          <a:lstStyle/>
          <a:p>
            <a:pPr algn="ctr"/>
            <a:r>
              <a:rPr lang="ru-RU" sz="2000" b="1" dirty="0" smtClean="0">
                <a:latin typeface="Times New Roman" pitchFamily="18" charset="0"/>
                <a:cs typeface="Times New Roman" pitchFamily="18" charset="0"/>
              </a:rPr>
              <a:t>Изначально аудиокниги создавались для поддержки слабовидящих. В 1931 г. Конгресс США утвердил программу «Книги для слепых». В 1932 г. первые аудиокниги были подготовлены Американским Фондом Слепых, а в 1934 Конгрессом была одобрена бесплатная рассылка аудиокниг.</a:t>
            </a:r>
            <a:endParaRPr lang="ru-RU" sz="2000" b="1" dirty="0">
              <a:latin typeface="Times New Roman" pitchFamily="18" charset="0"/>
              <a:cs typeface="Times New Roman" pitchFamily="18" charset="0"/>
            </a:endParaRPr>
          </a:p>
        </p:txBody>
      </p:sp>
      <p:pic>
        <p:nvPicPr>
          <p:cNvPr id="6" name="Picture 2" descr="http://prv0.lori-images.net/audioknigi-0002185448-preview.jpg"/>
          <p:cNvPicPr>
            <a:picLocks noGrp="1" noChangeAspect="1" noChangeArrowheads="1"/>
          </p:cNvPicPr>
          <p:nvPr>
            <p:ph idx="1"/>
          </p:nvPr>
        </p:nvPicPr>
        <p:blipFill>
          <a:blip r:embed="rId2" cstate="print"/>
          <a:srcRect t="14035" r="5076" b="15789"/>
          <a:stretch>
            <a:fillRect/>
          </a:stretch>
        </p:blipFill>
        <p:spPr bwMode="auto">
          <a:xfrm>
            <a:off x="3419872" y="1628800"/>
            <a:ext cx="5184576" cy="3960440"/>
          </a:xfrm>
          <a:prstGeom prst="rect">
            <a:avLst/>
          </a:prstGeom>
          <a:noFill/>
          <a:effectLst>
            <a:softEdge rad="1270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3050"/>
            <a:ext cx="8003232" cy="563662"/>
          </a:xfrm>
        </p:spPr>
        <p:txBody>
          <a:bodyPr>
            <a:noAutofit/>
          </a:bodyPr>
          <a:lstStyle/>
          <a:p>
            <a:pPr algn="ctr"/>
            <a:r>
              <a:rPr lang="ru-RU" sz="3200" b="1" i="1" dirty="0" smtClean="0">
                <a:solidFill>
                  <a:srgbClr val="C00000"/>
                </a:solidFill>
              </a:rPr>
              <a:t>Аудиокниги</a:t>
            </a:r>
            <a:endParaRPr lang="ru-RU" sz="3200" b="1" i="1" dirty="0">
              <a:solidFill>
                <a:srgbClr val="C00000"/>
              </a:solidFill>
            </a:endParaRPr>
          </a:p>
        </p:txBody>
      </p:sp>
      <p:sp>
        <p:nvSpPr>
          <p:cNvPr id="10" name="Текст 9"/>
          <p:cNvSpPr>
            <a:spLocks noGrp="1"/>
          </p:cNvSpPr>
          <p:nvPr>
            <p:ph type="body" sz="half" idx="2"/>
          </p:nvPr>
        </p:nvSpPr>
        <p:spPr>
          <a:xfrm>
            <a:off x="457200" y="980728"/>
            <a:ext cx="3538736" cy="5145435"/>
          </a:xfrm>
        </p:spPr>
        <p:txBody>
          <a:bodyPr>
            <a:normAutofit/>
          </a:bodyPr>
          <a:lstStyle/>
          <a:p>
            <a:pPr algn="just"/>
            <a:r>
              <a:rPr lang="ru-RU" sz="2000" b="1" dirty="0" smtClean="0">
                <a:latin typeface="Times New Roman" pitchFamily="18" charset="0"/>
                <a:cs typeface="Times New Roman" pitchFamily="18" charset="0"/>
              </a:rPr>
              <a:t>    В 1952 в США выходит первая коммерческая аудиокнига «Детское Рождество в Уэльсе», прочитанная автором Диланом Томасом. Запись продаётся на аудиокассете. В 1961 в СССР под эгидой Всесоюзного общества слепых начинается работа по созданию аудиокниг. С 2002 г. аудиокниги всё чаще выходят одновременно с печатной версией книги.</a:t>
            </a:r>
            <a:endParaRPr lang="ru-RU" sz="2000" b="1" dirty="0">
              <a:latin typeface="Times New Roman" pitchFamily="18" charset="0"/>
              <a:cs typeface="Times New Roman" pitchFamily="18" charset="0"/>
            </a:endParaRPr>
          </a:p>
        </p:txBody>
      </p:sp>
      <p:pic>
        <p:nvPicPr>
          <p:cNvPr id="9217" name="Picture 1"/>
          <p:cNvPicPr>
            <a:picLocks noGrp="1" noChangeAspect="1" noChangeArrowheads="1"/>
          </p:cNvPicPr>
          <p:nvPr>
            <p:ph idx="1"/>
          </p:nvPr>
        </p:nvPicPr>
        <p:blipFill>
          <a:blip r:embed="rId2" cstate="print"/>
          <a:srcRect/>
          <a:stretch>
            <a:fillRect/>
          </a:stretch>
        </p:blipFill>
        <p:spPr bwMode="auto">
          <a:xfrm>
            <a:off x="4788030" y="908721"/>
            <a:ext cx="3352381" cy="4777143"/>
          </a:xfrm>
          <a:prstGeom prst="rect">
            <a:avLst/>
          </a:prstGeom>
          <a:ln>
            <a:noFill/>
          </a:ln>
          <a:effectLst>
            <a:outerShdw blurRad="50800" dist="38100" dir="16200000" rotWithShape="0">
              <a:prstClr val="black">
                <a:alpha val="40000"/>
              </a:prstClr>
            </a:outerShdw>
            <a:reflection blurRad="6350" stA="50000" endA="295" endPos="92000" dist="101600" dir="5400000" sy="-100000" algn="bl" rotWithShape="0"/>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36712"/>
            <a:ext cx="4104456" cy="5632311"/>
          </a:xfrm>
          <a:prstGeom prst="rect">
            <a:avLst/>
          </a:prstGeom>
        </p:spPr>
        <p:txBody>
          <a:bodyPr wrap="square">
            <a:spAutoFit/>
          </a:bodyPr>
          <a:lstStyle/>
          <a:p>
            <a:pPr algn="just"/>
            <a:r>
              <a:rPr lang="ru-RU" b="1" dirty="0" smtClean="0">
                <a:latin typeface="Times New Roman" pitchFamily="18" charset="0"/>
                <a:cs typeface="Times New Roman" pitchFamily="18" charset="0"/>
              </a:rPr>
              <a:t>    В 1996 году американская компания «DEC» выпустила прототип устройства, который сегодня получил бы название «планшетный компьютер». Гаджет предназначался исключительно для чтения электронных документов, имел сенсорный ввод и монохромный дисплей. </a:t>
            </a:r>
          </a:p>
          <a:p>
            <a:pPr algn="just"/>
            <a:r>
              <a:rPr lang="ru-RU" b="1" dirty="0" smtClean="0">
                <a:latin typeface="Times New Roman" pitchFamily="18" charset="0"/>
                <a:cs typeface="Times New Roman" pitchFamily="18" charset="0"/>
              </a:rPr>
              <a:t>    В 1998 г. компании NuvoMedia и Softbook Press начали массовое производство книг с LCD-экранами, однако они имели небольшое время автономной работы, так как экран требовал постоянной электрической подпитки. Аккумуляторов хватало лишь на несколько дней. К тому же, постоянно велись разговоры о неблагоприятном воздействии экрана на зрение. </a:t>
            </a:r>
            <a:endParaRPr lang="ru-RU" b="1" dirty="0">
              <a:latin typeface="Times New Roman" pitchFamily="18" charset="0"/>
              <a:cs typeface="Times New Roman" pitchFamily="18" charset="0"/>
            </a:endParaRPr>
          </a:p>
        </p:txBody>
      </p:sp>
      <p:sp>
        <p:nvSpPr>
          <p:cNvPr id="3" name="Заголовок 2"/>
          <p:cNvSpPr>
            <a:spLocks noGrp="1"/>
          </p:cNvSpPr>
          <p:nvPr>
            <p:ph type="title"/>
          </p:nvPr>
        </p:nvSpPr>
        <p:spPr>
          <a:xfrm>
            <a:off x="467544" y="332656"/>
            <a:ext cx="8280920" cy="576064"/>
          </a:xfrm>
        </p:spPr>
        <p:txBody>
          <a:bodyPr>
            <a:normAutofit/>
          </a:bodyPr>
          <a:lstStyle/>
          <a:p>
            <a:pPr algn="ctr"/>
            <a:r>
              <a:rPr lang="ru-RU" sz="2800" i="1" dirty="0" smtClean="0">
                <a:solidFill>
                  <a:srgbClr val="C00000"/>
                </a:solidFill>
              </a:rPr>
              <a:t>Электронные книги</a:t>
            </a:r>
            <a:endParaRPr lang="ru-RU" sz="2800" i="1" dirty="0">
              <a:solidFill>
                <a:srgbClr val="C00000"/>
              </a:solidFill>
            </a:endParaRPr>
          </a:p>
        </p:txBody>
      </p:sp>
      <p:pic>
        <p:nvPicPr>
          <p:cNvPr id="8193" name="Picture 1"/>
          <p:cNvPicPr>
            <a:picLocks noGrp="1" noChangeAspect="1" noChangeArrowheads="1"/>
          </p:cNvPicPr>
          <p:nvPr>
            <p:ph idx="1"/>
          </p:nvPr>
        </p:nvPicPr>
        <p:blipFill>
          <a:blip r:embed="rId2" cstate="print"/>
          <a:srcRect l="24052" r="8640" b="4376"/>
          <a:stretch>
            <a:fillRect/>
          </a:stretch>
        </p:blipFill>
        <p:spPr bwMode="auto">
          <a:xfrm>
            <a:off x="6300192" y="3645024"/>
            <a:ext cx="2520280" cy="2736304"/>
          </a:xfrm>
          <a:prstGeom prst="rect">
            <a:avLst/>
          </a:prstGeom>
          <a:noFill/>
          <a:ln w="9525">
            <a:noFill/>
            <a:miter lim="800000"/>
            <a:headEnd/>
            <a:tailEnd/>
          </a:ln>
          <a:effectLst>
            <a:softEdge rad="127000"/>
          </a:effectLst>
        </p:spPr>
      </p:pic>
      <p:pic>
        <p:nvPicPr>
          <p:cNvPr id="8197" name="Picture 5" descr="http://www.bookbusinessmag.com/common/img/photos/biz/bb/2009/10/bb-1009-guestcol-rocketebook-1-c-large.jpg"/>
          <p:cNvPicPr>
            <a:picLocks noChangeAspect="1" noChangeArrowheads="1"/>
          </p:cNvPicPr>
          <p:nvPr/>
        </p:nvPicPr>
        <p:blipFill>
          <a:blip r:embed="rId3" cstate="print"/>
          <a:srcRect/>
          <a:stretch>
            <a:fillRect/>
          </a:stretch>
        </p:blipFill>
        <p:spPr bwMode="auto">
          <a:xfrm>
            <a:off x="4283968" y="836712"/>
            <a:ext cx="3350892" cy="3518224"/>
          </a:xfrm>
          <a:prstGeom prst="rect">
            <a:avLst/>
          </a:prstGeom>
          <a:noFill/>
          <a:effectLst>
            <a:softEdge rad="317500"/>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268760"/>
            <a:ext cx="8064896" cy="4401205"/>
          </a:xfrm>
          <a:prstGeom prst="rect">
            <a:avLst/>
          </a:prstGeom>
        </p:spPr>
        <p:txBody>
          <a:bodyPr wrap="square">
            <a:spAutoFit/>
          </a:bodyPr>
          <a:lstStyle/>
          <a:p>
            <a:pPr algn="just"/>
            <a:r>
              <a:rPr lang="ru-RU" sz="2800" dirty="0" smtClean="0">
                <a:latin typeface="Times New Roman" pitchFamily="18" charset="0"/>
                <a:cs typeface="Times New Roman" pitchFamily="18" charset="0"/>
              </a:rPr>
              <a:t>Учёные-физики из Канады Карена Каванаг и Ли Янг создали книгу, размер которой составляет 0,07 мм х 0,1 мм. Это сказка для детей про подростка Тэда. Автором книги является Малькольм Дуглас Чаплин. Книга состоит из 30 микроскопических таблеток. Каждая из таблеток вырезана на отполированном монокристаллическом кремниевом кристалле. Книгу можно прочитать только с помощью электронного микроскопа с увеличением в 8 тысяч раз. </a:t>
            </a:r>
            <a:endParaRPr lang="ru-RU" sz="2800" dirty="0">
              <a:latin typeface="Times New Roman" pitchFamily="18" charset="0"/>
              <a:cs typeface="Times New Roman" pitchFamily="18" charset="0"/>
            </a:endParaRPr>
          </a:p>
        </p:txBody>
      </p:sp>
      <p:sp>
        <p:nvSpPr>
          <p:cNvPr id="3" name="Заголовок 2"/>
          <p:cNvSpPr>
            <a:spLocks noGrp="1"/>
          </p:cNvSpPr>
          <p:nvPr>
            <p:ph type="title"/>
          </p:nvPr>
        </p:nvSpPr>
        <p:spPr/>
        <p:txBody>
          <a:bodyPr>
            <a:normAutofit/>
          </a:bodyPr>
          <a:lstStyle/>
          <a:p>
            <a:r>
              <a:rPr lang="ru-RU" sz="3200" b="1" i="1" dirty="0" smtClean="0">
                <a:solidFill>
                  <a:srgbClr val="C00000"/>
                </a:solidFill>
              </a:rPr>
              <a:t>Самая маленькая книга в мире </a:t>
            </a:r>
            <a:endParaRPr lang="ru-RU" sz="3200" b="1" i="1" dirty="0">
              <a:solidFill>
                <a:srgbClr val="C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c.pics.livejournal.com/open_sib/52906411/3697/3697_900.jpg"/>
          <p:cNvPicPr>
            <a:picLocks noChangeAspect="1" noChangeArrowheads="1"/>
          </p:cNvPicPr>
          <p:nvPr/>
        </p:nvPicPr>
        <p:blipFill>
          <a:blip r:embed="rId2" cstate="print"/>
          <a:srcRect/>
          <a:stretch>
            <a:fillRect/>
          </a:stretch>
        </p:blipFill>
        <p:spPr bwMode="auto">
          <a:xfrm>
            <a:off x="539552" y="404665"/>
            <a:ext cx="8064896" cy="62200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5236" name="Picture 4" descr="http://hontos.ru/wp-content/uploads/2011/05/110-150x150.jpg"/>
          <p:cNvPicPr>
            <a:picLocks noChangeAspect="1" noChangeArrowheads="1"/>
          </p:cNvPicPr>
          <p:nvPr/>
        </p:nvPicPr>
        <p:blipFill>
          <a:blip r:embed="rId3" cstate="print"/>
          <a:srcRect/>
          <a:stretch>
            <a:fillRect/>
          </a:stretch>
        </p:blipFill>
        <p:spPr bwMode="auto">
          <a:xfrm>
            <a:off x="6084168" y="3789040"/>
            <a:ext cx="2652886" cy="2736304"/>
          </a:xfrm>
          <a:prstGeom prst="rect">
            <a:avLst/>
          </a:prstGeom>
          <a:noFill/>
          <a:effectLst>
            <a:softEdge rad="3175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124744"/>
            <a:ext cx="8568952" cy="4832092"/>
          </a:xfrm>
          <a:prstGeom prst="rect">
            <a:avLst/>
          </a:prstGeom>
        </p:spPr>
        <p:txBody>
          <a:bodyPr wrap="square">
            <a:spAutoFit/>
          </a:bodyPr>
          <a:lstStyle/>
          <a:p>
            <a:pPr algn="just"/>
            <a:r>
              <a:rPr lang="ru-RU" sz="2800" dirty="0" smtClean="0">
                <a:latin typeface="Times New Roman" pitchFamily="18" charset="0"/>
                <a:cs typeface="Times New Roman" pitchFamily="18" charset="0"/>
              </a:rPr>
              <a:t>     Была создана, по инициативе А. Тюняева, в России в 2004 г. - это «Самая большая в мире книга для малышей». В книге всего 4 страницы и 12 стихотворений. Высота книги - 6 м, ширина - 3 м, вес - 492 кг. Среди авторов книги – С. Михалков, известные детские поэты. Эту огромную книгу изготавливали на открытом воздухе. Был сделан стапель из дерева, и по специальной технологии книгу склеивали. Доставляли книгу на ХVII Московскую международную книжную выставку, на панелевозе. Чтобы погрузить книгу на платформу, понадобилось 15 человек.</a:t>
            </a:r>
            <a:r>
              <a:rPr lang="ru-RU" sz="2800" dirty="0" smtClean="0"/>
              <a:t> </a:t>
            </a:r>
            <a:endParaRPr lang="ru-RU" sz="2800" dirty="0">
              <a:latin typeface="Times New Roman" pitchFamily="18" charset="0"/>
              <a:cs typeface="Times New Roman" pitchFamily="18" charset="0"/>
            </a:endParaRPr>
          </a:p>
        </p:txBody>
      </p:sp>
      <p:sp>
        <p:nvSpPr>
          <p:cNvPr id="7" name="Заголовок 6"/>
          <p:cNvSpPr>
            <a:spLocks noGrp="1"/>
          </p:cNvSpPr>
          <p:nvPr>
            <p:ph type="title"/>
          </p:nvPr>
        </p:nvSpPr>
        <p:spPr>
          <a:xfrm>
            <a:off x="457200" y="274638"/>
            <a:ext cx="8229600" cy="706090"/>
          </a:xfrm>
        </p:spPr>
        <p:txBody>
          <a:bodyPr>
            <a:normAutofit/>
          </a:bodyPr>
          <a:lstStyle/>
          <a:p>
            <a:r>
              <a:rPr lang="ru-RU" sz="3200" b="1" i="1" dirty="0" smtClean="0">
                <a:solidFill>
                  <a:srgbClr val="C00000"/>
                </a:solidFill>
              </a:rPr>
              <a:t>Самая большая книга</a:t>
            </a:r>
            <a:endParaRPr lang="ru-RU" sz="3200" b="1" i="1" dirty="0">
              <a:solidFill>
                <a:srgbClr val="C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899592" y="1135462"/>
            <a:ext cx="7169969" cy="4968947"/>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sp>
        <p:nvSpPr>
          <p:cNvPr id="5" name="Заголовок 4"/>
          <p:cNvSpPr>
            <a:spLocks noGrp="1"/>
          </p:cNvSpPr>
          <p:nvPr>
            <p:ph type="title"/>
          </p:nvPr>
        </p:nvSpPr>
        <p:spPr/>
        <p:txBody>
          <a:bodyPr>
            <a:normAutofit/>
          </a:bodyPr>
          <a:lstStyle/>
          <a:p>
            <a:r>
              <a:rPr lang="ru-RU" sz="3200" b="1" i="1" dirty="0" smtClean="0">
                <a:solidFill>
                  <a:srgbClr val="C00000"/>
                </a:solidFill>
              </a:rPr>
              <a:t>Самая большая книга</a:t>
            </a:r>
            <a:endParaRPr lang="ru-RU" sz="32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1052736"/>
            <a:ext cx="8064896" cy="4832092"/>
          </a:xfrm>
          <a:prstGeom prst="rect">
            <a:avLst/>
          </a:prstGeom>
        </p:spPr>
        <p:txBody>
          <a:bodyPr wrap="square">
            <a:spAutoFit/>
          </a:bodyPr>
          <a:lstStyle/>
          <a:p>
            <a:pPr algn="just"/>
            <a:r>
              <a:rPr lang="ru-RU" sz="2800" dirty="0" smtClean="0">
                <a:latin typeface="Times New Roman" pitchFamily="18" charset="0"/>
                <a:cs typeface="Times New Roman" pitchFamily="18" charset="0"/>
              </a:rPr>
              <a:t>   Японский художник Юсуке Оно создает книги, которые называются «360° book», поскольку их действительно можно развернуть на все 360 градусов. Иллюстрации к произведениям вырезаны из бумаги лазером. Мы открываем книгу, и перед нами разворачивается настоящий "бумажный спектакль". Когда книга раскрыта, все фигуры одновременно приходят в движение, так что перед зрителем изображение буквально оживает, становясь объемным. Размер книг – миниатюрный: они легко умещаются на ладони. </a:t>
            </a:r>
            <a:endParaRPr lang="ru-RU" sz="2800" dirty="0">
              <a:latin typeface="Times New Roman" pitchFamily="18" charset="0"/>
              <a:cs typeface="Times New Roman" pitchFamily="18" charset="0"/>
            </a:endParaRPr>
          </a:p>
        </p:txBody>
      </p:sp>
      <p:sp>
        <p:nvSpPr>
          <p:cNvPr id="4" name="Заголовок 3"/>
          <p:cNvSpPr>
            <a:spLocks noGrp="1"/>
          </p:cNvSpPr>
          <p:nvPr>
            <p:ph type="title"/>
          </p:nvPr>
        </p:nvSpPr>
        <p:spPr>
          <a:xfrm>
            <a:off x="457200" y="274638"/>
            <a:ext cx="8229600" cy="778098"/>
          </a:xfrm>
        </p:spPr>
        <p:txBody>
          <a:bodyPr>
            <a:normAutofit/>
          </a:bodyPr>
          <a:lstStyle/>
          <a:p>
            <a:r>
              <a:rPr lang="ru-RU" sz="3200" b="1" i="1" dirty="0" smtClean="0">
                <a:solidFill>
                  <a:srgbClr val="C00000"/>
                </a:solidFill>
              </a:rPr>
              <a:t>Трехмерные книги </a:t>
            </a:r>
            <a:endParaRPr lang="ru-RU" sz="3200" b="1" i="1"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3600" b="1" i="1" dirty="0" smtClean="0">
                <a:solidFill>
                  <a:srgbClr val="C00000"/>
                </a:solidFill>
              </a:rPr>
              <a:t>Каменные книги - считаются первой формой записи информации</a:t>
            </a:r>
            <a:endParaRPr lang="ru-RU" sz="3600" b="1" i="1" dirty="0">
              <a:solidFill>
                <a:srgbClr val="C00000"/>
              </a:solidFill>
            </a:endParaRPr>
          </a:p>
        </p:txBody>
      </p:sp>
      <p:pic>
        <p:nvPicPr>
          <p:cNvPr id="100354" name="Picture 2" descr="http://www.muzped.net/InetBook/pisaniza/Galeree/Skala_11.jpg"/>
          <p:cNvPicPr>
            <a:picLocks noChangeAspect="1" noChangeArrowheads="1"/>
          </p:cNvPicPr>
          <p:nvPr/>
        </p:nvPicPr>
        <p:blipFill>
          <a:blip r:embed="rId2" cstate="print"/>
          <a:srcRect/>
          <a:stretch>
            <a:fillRect/>
          </a:stretch>
        </p:blipFill>
        <p:spPr bwMode="auto">
          <a:xfrm>
            <a:off x="611560" y="1412776"/>
            <a:ext cx="7992888" cy="504056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Tcy;&amp;rcy;&amp;iocy;&amp;khcy;&amp;mcy;&amp;iecy;&amp;rcy;&amp;ncy;&amp;ycy;&amp;iecy; &amp;kcy;&amp;ncy;&amp;icy;&amp;gcy;&amp;icy; &amp;scy;&amp;kcy;&amp;acy;&amp;zcy;&amp;ocy;&amp;kcy; &amp;ocy;&amp;tcy; &amp;yacy;&amp;pcy;&amp;ocy;&amp;ncy;&amp;scy;&amp;kcy;&amp;ocy;&amp;gcy;&amp;ocy; &amp;khcy;&amp;ucy;&amp;dcy;&amp;ocy;&amp;zhcy;&amp;ncy;&amp;icy;&amp;kcy;&amp;acy;"/>
          <p:cNvPicPr>
            <a:picLocks noChangeAspect="1" noChangeArrowheads="1"/>
          </p:cNvPicPr>
          <p:nvPr/>
        </p:nvPicPr>
        <p:blipFill>
          <a:blip r:embed="rId2" cstate="print"/>
          <a:srcRect/>
          <a:stretch>
            <a:fillRect/>
          </a:stretch>
        </p:blipFill>
        <p:spPr bwMode="auto">
          <a:xfrm>
            <a:off x="323528" y="332656"/>
            <a:ext cx="4608512" cy="3600400"/>
          </a:xfrm>
          <a:prstGeom prst="rect">
            <a:avLst/>
          </a:prstGeom>
          <a:ln>
            <a:noFill/>
          </a:ln>
          <a:effectLst>
            <a:outerShdw blurRad="292100" dist="139700" dir="2700000" algn="tl" rotWithShape="0">
              <a:srgbClr val="333333">
                <a:alpha val="65000"/>
              </a:srgbClr>
            </a:outerShdw>
          </a:effectLst>
        </p:spPr>
      </p:pic>
      <p:pic>
        <p:nvPicPr>
          <p:cNvPr id="1028" name="Picture 4" descr="&amp;Tcy;&amp;rcy;&amp;iocy;&amp;khcy;&amp;mcy;&amp;iecy;&amp;rcy;&amp;ncy;&amp;ycy;&amp;iecy; &amp;kcy;&amp;ncy;&amp;icy;&amp;gcy;&amp;icy; &amp;scy;&amp;kcy;&amp;acy;&amp;zcy;&amp;ocy;&amp;kcy; &amp;ocy;&amp;tcy; &amp;yacy;&amp;pcy;&amp;ocy;&amp;ncy;&amp;scy;&amp;kcy;&amp;ocy;&amp;gcy;&amp;ocy; &amp;khcy;&amp;ucy;&amp;dcy;&amp;ocy;&amp;zhcy;&amp;ncy;&amp;icy;&amp;kcy;&amp;acy;"/>
          <p:cNvPicPr>
            <a:picLocks noChangeAspect="1" noChangeArrowheads="1"/>
          </p:cNvPicPr>
          <p:nvPr/>
        </p:nvPicPr>
        <p:blipFill>
          <a:blip r:embed="rId3" cstate="print"/>
          <a:srcRect/>
          <a:stretch>
            <a:fillRect/>
          </a:stretch>
        </p:blipFill>
        <p:spPr bwMode="auto">
          <a:xfrm>
            <a:off x="4716016" y="3861048"/>
            <a:ext cx="4176463" cy="2817515"/>
          </a:xfrm>
          <a:prstGeom prst="rect">
            <a:avLst/>
          </a:prstGeom>
          <a:ln>
            <a:noFill/>
          </a:ln>
          <a:effectLst>
            <a:outerShdw blurRad="292100" dist="139700" dir="2700000" algn="tl" rotWithShape="0">
              <a:srgbClr val="333333">
                <a:alpha val="65000"/>
              </a:srgbClr>
            </a:outerShdw>
          </a:effectLst>
        </p:spPr>
      </p:pic>
      <p:pic>
        <p:nvPicPr>
          <p:cNvPr id="1032" name="Picture 8" descr="&amp;Tcy;&amp;rcy;&amp;iecy;&amp;khcy;&amp;mcy;&amp;iecy;&amp;rcy;&amp;ncy;&amp;acy;&amp;yacy; &amp;kcy;&amp;ncy;&amp;icy;&amp;gcy;&amp;acy; 360° book &amp;ocy;&amp;tcy; Yusuke Oono"/>
          <p:cNvPicPr>
            <a:picLocks noChangeAspect="1" noChangeArrowheads="1"/>
          </p:cNvPicPr>
          <p:nvPr/>
        </p:nvPicPr>
        <p:blipFill>
          <a:blip r:embed="rId4" cstate="print"/>
          <a:srcRect/>
          <a:stretch>
            <a:fillRect/>
          </a:stretch>
        </p:blipFill>
        <p:spPr bwMode="auto">
          <a:xfrm>
            <a:off x="4860032" y="332656"/>
            <a:ext cx="4032448" cy="3528392"/>
          </a:xfrm>
          <a:prstGeom prst="rect">
            <a:avLst/>
          </a:prstGeom>
          <a:ln>
            <a:noFill/>
          </a:ln>
          <a:effectLst>
            <a:outerShdw blurRad="292100" dist="139700" dir="2700000" algn="tl" rotWithShape="0">
              <a:srgbClr val="333333">
                <a:alpha val="65000"/>
              </a:srgbClr>
            </a:outerShdw>
          </a:effectLst>
        </p:spPr>
      </p:pic>
      <p:pic>
        <p:nvPicPr>
          <p:cNvPr id="1034" name="Picture 10" descr="&amp;Tcy;&amp;rcy;&amp;iecy;&amp;khcy;&amp;mcy;&amp;iecy;&amp;rcy;&amp;ncy;&amp;acy;&amp;yacy; &amp;kcy;&amp;ncy;&amp;icy;&amp;gcy;&amp;acy; 360° book &amp;ocy;&amp;tcy; Yusuke Oono"/>
          <p:cNvPicPr>
            <a:picLocks noChangeAspect="1" noChangeArrowheads="1"/>
          </p:cNvPicPr>
          <p:nvPr/>
        </p:nvPicPr>
        <p:blipFill>
          <a:blip r:embed="rId5" cstate="print"/>
          <a:srcRect/>
          <a:stretch>
            <a:fillRect/>
          </a:stretch>
        </p:blipFill>
        <p:spPr bwMode="auto">
          <a:xfrm>
            <a:off x="323528" y="3861049"/>
            <a:ext cx="4392488" cy="28083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t/>
            </a:r>
            <a:br>
              <a:rPr lang="ru-RU" sz="2400" b="1" dirty="0" smtClean="0"/>
            </a:br>
            <a:endParaRPr lang="ru-RU" sz="2400" dirty="0"/>
          </a:p>
        </p:txBody>
      </p:sp>
      <p:pic>
        <p:nvPicPr>
          <p:cNvPr id="91138" name="Picture 2"/>
          <p:cNvPicPr>
            <a:picLocks noGrp="1" noChangeAspect="1" noChangeArrowheads="1"/>
          </p:cNvPicPr>
          <p:nvPr>
            <p:ph idx="1"/>
          </p:nvPr>
        </p:nvPicPr>
        <p:blipFill>
          <a:blip r:embed="rId2" cstate="print"/>
          <a:srcRect l="15851" t="4784" r="21917" b="2262"/>
          <a:stretch>
            <a:fillRect/>
          </a:stretch>
        </p:blipFill>
        <p:spPr bwMode="auto">
          <a:xfrm>
            <a:off x="4644008" y="548680"/>
            <a:ext cx="3600400" cy="5835997"/>
          </a:xfrm>
          <a:prstGeom prst="rect">
            <a:avLst/>
          </a:prstGeom>
          <a:noFill/>
          <a:ln w="9525">
            <a:noFill/>
            <a:miter lim="800000"/>
            <a:headEnd/>
            <a:tailEnd/>
          </a:ln>
          <a:effectLst>
            <a:softEdge rad="127000"/>
          </a:effectLst>
          <a:scene3d>
            <a:camera prst="isometricOffAxis1Right"/>
            <a:lightRig rig="threePt" dir="t"/>
          </a:scene3d>
        </p:spPr>
      </p:pic>
      <p:sp>
        <p:nvSpPr>
          <p:cNvPr id="4" name="Текст 3"/>
          <p:cNvSpPr>
            <a:spLocks noGrp="1"/>
          </p:cNvSpPr>
          <p:nvPr>
            <p:ph type="body" sz="half" idx="2"/>
          </p:nvPr>
        </p:nvSpPr>
        <p:spPr>
          <a:xfrm>
            <a:off x="457200" y="404664"/>
            <a:ext cx="3682752" cy="5721499"/>
          </a:xfrm>
        </p:spPr>
        <p:txBody>
          <a:bodyPr>
            <a:noAutofit/>
          </a:bodyPr>
          <a:lstStyle/>
          <a:p>
            <a:pPr algn="ctr">
              <a:lnSpc>
                <a:spcPct val="150000"/>
              </a:lnSpc>
            </a:pPr>
            <a:r>
              <a:rPr lang="ru-RU" sz="2000" b="1" dirty="0" smtClean="0">
                <a:latin typeface="Times New Roman" pitchFamily="18" charset="0"/>
                <a:cs typeface="Times New Roman" pitchFamily="18" charset="0"/>
              </a:rPr>
              <a:t>Всем известно, что количество статей в википедии превышает количество статей даже в самой полной энциклопедии, поэтому ее издание казалось нереальным. Дизайнер Роб Мэттьюс создал книгу, на 5000 страницах которой находятся самые посещаемые страницы английской википедии.</a:t>
            </a:r>
            <a:endParaRPr lang="ru-RU" sz="2000" b="1"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volna.org/wp-content/uploads/2014/11/istoriia_sozdaniia_knighi19.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052" t="27579" r="20703" b="26456"/>
          <a:stretch/>
        </p:blipFill>
        <p:spPr bwMode="auto">
          <a:xfrm>
            <a:off x="827584" y="2060848"/>
            <a:ext cx="7380820" cy="4542043"/>
          </a:xfrm>
          <a:prstGeom prst="rect">
            <a:avLst/>
          </a:prstGeom>
          <a:noFill/>
          <a:effectLst>
            <a:softEdge rad="635000"/>
          </a:effectLst>
          <a:extLst>
            <a:ext uri="{909E8E84-426E-40DD-AFC4-6F175D3DCCD1}">
              <a14:hiddenFill xmlns:a14="http://schemas.microsoft.com/office/drawing/2010/main" xmlns="">
                <a:solidFill>
                  <a:srgbClr val="FFFFFF"/>
                </a:solidFill>
              </a14:hiddenFill>
            </a:ext>
          </a:extLst>
        </p:spPr>
      </p:pic>
      <p:sp>
        <p:nvSpPr>
          <p:cNvPr id="2" name="Заголовок 1"/>
          <p:cNvSpPr>
            <a:spLocks noGrp="1"/>
          </p:cNvSpPr>
          <p:nvPr>
            <p:ph type="title"/>
          </p:nvPr>
        </p:nvSpPr>
        <p:spPr>
          <a:xfrm>
            <a:off x="457200" y="404664"/>
            <a:ext cx="8229600" cy="1296144"/>
          </a:xfrm>
        </p:spPr>
        <p:txBody>
          <a:bodyPr>
            <a:noAutofit/>
          </a:bodyPr>
          <a:lstStyle/>
          <a:p>
            <a:r>
              <a:rPr lang="ru-RU" sz="3000" b="1" i="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Haettenschweiler" panose="020B0706040902060204" pitchFamily="34" charset="0"/>
              </a:rPr>
              <a:t>Книга – величайшее сокровище человечества, кладезь  мудрости, источник знаний</a:t>
            </a:r>
            <a:endParaRPr lang="ru-RU" sz="3000" b="1" i="1" dirty="0">
              <a:ln w="18000">
                <a:solidFill>
                  <a:schemeClr val="accent2">
                    <a:satMod val="140000"/>
                  </a:schemeClr>
                </a:solidFill>
                <a:prstDash val="solid"/>
                <a:miter lim="800000"/>
              </a:ln>
              <a:effectLst>
                <a:outerShdw blurRad="25500" dist="23000" dir="7020000" algn="tl">
                  <a:srgbClr val="000000">
                    <a:alpha val="50000"/>
                  </a:srgbClr>
                </a:outerShdw>
              </a:effectLst>
              <a:latin typeface="Haettenschweiler" panose="020B0706040902060204" pitchFamily="34" charset="0"/>
            </a:endParaRPr>
          </a:p>
        </p:txBody>
      </p:sp>
    </p:spTree>
    <p:extLst>
      <p:ext uri="{BB962C8B-B14F-4D97-AF65-F5344CB8AC3E}">
        <p14:creationId xmlns:p14="http://schemas.microsoft.com/office/powerpoint/2010/main" xmlns="" val="2380442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hippt.net/u/storage/ppt_23408/6c18-1408924983-07.jpg"/>
          <p:cNvPicPr>
            <a:picLocks noChangeAspect="1" noChangeArrowheads="1"/>
          </p:cNvPicPr>
          <p:nvPr/>
        </p:nvPicPr>
        <p:blipFill>
          <a:blip r:embed="rId2" cstate="print"/>
          <a:srcRect b="14321"/>
          <a:stretch>
            <a:fillRect/>
          </a:stretch>
        </p:blipFill>
        <p:spPr bwMode="auto">
          <a:xfrm>
            <a:off x="840432" y="548680"/>
            <a:ext cx="7620000" cy="568863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554360" y="404664"/>
            <a:ext cx="8050088" cy="1012974"/>
          </a:xfrm>
        </p:spPr>
        <p:txBody>
          <a:bodyPr>
            <a:normAutofit/>
          </a:bodyPr>
          <a:lstStyle/>
          <a:p>
            <a:r>
              <a:rPr lang="ru-RU" sz="2800" b="1" i="1" dirty="0" smtClean="0">
                <a:solidFill>
                  <a:srgbClr val="C00000"/>
                </a:solidFill>
              </a:rPr>
              <a:t> В целом за свою историю книги прошли большой путь развития…</a:t>
            </a:r>
            <a:endParaRPr lang="ru-RU" sz="2800" b="1" i="1" dirty="0">
              <a:solidFill>
                <a:srgbClr val="C00000"/>
              </a:solidFill>
            </a:endParaRPr>
          </a:p>
        </p:txBody>
      </p:sp>
      <p:pic>
        <p:nvPicPr>
          <p:cNvPr id="50178" name="Picture 2" descr="http://applemagazine.com/wp-content/uploads/2014/01/ebook-web-marketing2.jpg"/>
          <p:cNvPicPr>
            <a:picLocks noChangeAspect="1" noChangeArrowheads="1"/>
          </p:cNvPicPr>
          <p:nvPr/>
        </p:nvPicPr>
        <p:blipFill>
          <a:blip r:embed="rId2" cstate="print"/>
          <a:srcRect/>
          <a:stretch>
            <a:fillRect/>
          </a:stretch>
        </p:blipFill>
        <p:spPr bwMode="auto">
          <a:xfrm>
            <a:off x="1187624" y="4077072"/>
            <a:ext cx="3744416" cy="2487956"/>
          </a:xfrm>
          <a:prstGeom prst="rect">
            <a:avLst/>
          </a:prstGeom>
          <a:noFill/>
          <a:effectLst>
            <a:softEdge rad="635000"/>
          </a:effectLst>
        </p:spPr>
      </p:pic>
      <p:pic>
        <p:nvPicPr>
          <p:cNvPr id="50180" name="Picture 4" descr="http://staticf5a.lavozdelinterior.com.ar/sites/default/files/styles/landscape_1008_566/public/archivo/nota_periodistica/libro_2.jpg"/>
          <p:cNvPicPr>
            <a:picLocks noChangeAspect="1" noChangeArrowheads="1"/>
          </p:cNvPicPr>
          <p:nvPr/>
        </p:nvPicPr>
        <p:blipFill>
          <a:blip r:embed="rId3" cstate="print"/>
          <a:srcRect/>
          <a:stretch>
            <a:fillRect/>
          </a:stretch>
        </p:blipFill>
        <p:spPr bwMode="auto">
          <a:xfrm>
            <a:off x="4355976" y="1124744"/>
            <a:ext cx="3888432" cy="3240360"/>
          </a:xfrm>
          <a:prstGeom prst="rect">
            <a:avLst/>
          </a:prstGeom>
          <a:noFill/>
          <a:effectLst>
            <a:softEdge rad="635000"/>
          </a:effectLst>
        </p:spPr>
      </p:pic>
      <p:pic>
        <p:nvPicPr>
          <p:cNvPr id="5" name="Picture 2" descr="http://sch28.at.ua/2013/April/4/003.jpg"/>
          <p:cNvPicPr>
            <a:picLocks noChangeAspect="1" noChangeArrowheads="1"/>
          </p:cNvPicPr>
          <p:nvPr/>
        </p:nvPicPr>
        <p:blipFill>
          <a:blip r:embed="rId4" cstate="print">
            <a:lum contrast="10000"/>
          </a:blip>
          <a:srcRect l="58000" r="-10000"/>
          <a:stretch>
            <a:fillRect/>
          </a:stretch>
        </p:blipFill>
        <p:spPr bwMode="auto">
          <a:xfrm>
            <a:off x="5580112" y="4149080"/>
            <a:ext cx="2592288" cy="2511484"/>
          </a:xfrm>
          <a:prstGeom prst="rect">
            <a:avLst/>
          </a:prstGeom>
          <a:ln>
            <a:noFill/>
          </a:ln>
          <a:effectLst>
            <a:softEdge rad="635000"/>
          </a:effectLst>
        </p:spPr>
      </p:pic>
      <p:pic>
        <p:nvPicPr>
          <p:cNvPr id="7" name="Picture 2" descr="D:\Документы библио\Строева О.М\картинки\101094797_91648782.jpg"/>
          <p:cNvPicPr>
            <a:picLocks noChangeAspect="1" noChangeArrowheads="1"/>
          </p:cNvPicPr>
          <p:nvPr/>
        </p:nvPicPr>
        <p:blipFill>
          <a:blip r:embed="rId5" cstate="print"/>
          <a:srcRect b="4193"/>
          <a:stretch>
            <a:fillRect/>
          </a:stretch>
        </p:blipFill>
        <p:spPr bwMode="auto">
          <a:xfrm>
            <a:off x="1259632" y="764704"/>
            <a:ext cx="3419872" cy="3717032"/>
          </a:xfrm>
          <a:prstGeom prst="rect">
            <a:avLst/>
          </a:prstGeom>
          <a:noFill/>
          <a:effectLst>
            <a:softEdge rad="6350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podkat.com/uploads/posts/2010-12/1293027969_img-0545.jpg"/>
          <p:cNvPicPr>
            <a:picLocks noChangeAspect="1" noChangeArrowheads="1"/>
          </p:cNvPicPr>
          <p:nvPr/>
        </p:nvPicPr>
        <p:blipFill>
          <a:blip r:embed="rId3" cstate="print"/>
          <a:srcRect/>
          <a:stretch>
            <a:fillRect/>
          </a:stretch>
        </p:blipFill>
        <p:spPr bwMode="auto">
          <a:xfrm>
            <a:off x="3491880" y="332656"/>
            <a:ext cx="5256583" cy="6264696"/>
          </a:xfrm>
          <a:prstGeom prst="rect">
            <a:avLst/>
          </a:prstGeom>
          <a:ln>
            <a:noFill/>
          </a:ln>
          <a:effectLst>
            <a:outerShdw blurRad="292100" dist="139700" dir="2700000" algn="tl" rotWithShape="0">
              <a:srgbClr val="333333">
                <a:alpha val="65000"/>
              </a:srgbClr>
            </a:outerShdw>
          </a:effectLst>
        </p:spPr>
      </p:pic>
      <p:sp>
        <p:nvSpPr>
          <p:cNvPr id="10" name="Текст 9"/>
          <p:cNvSpPr>
            <a:spLocks noGrp="1"/>
          </p:cNvSpPr>
          <p:nvPr>
            <p:ph type="body" sz="half" idx="2"/>
          </p:nvPr>
        </p:nvSpPr>
        <p:spPr>
          <a:xfrm>
            <a:off x="179512" y="260648"/>
            <a:ext cx="3096344" cy="6597351"/>
          </a:xfrm>
        </p:spPr>
        <p:txBody>
          <a:bodyPr>
            <a:noAutofit/>
          </a:bodyPr>
          <a:lstStyle/>
          <a:p>
            <a:pPr algn="ctr"/>
            <a:endParaRPr lang="ru-RU" sz="2600" b="1" i="1" dirty="0" smtClean="0">
              <a:solidFill>
                <a:srgbClr val="C00000"/>
              </a:solidFill>
            </a:endParaRPr>
          </a:p>
          <a:p>
            <a:pPr algn="ctr"/>
            <a:r>
              <a:rPr lang="ru-RU" sz="2600" b="1" i="1" dirty="0" smtClean="0"/>
              <a:t>Писать люди научились раньше, чем делать бумагу и поэтому использовали камень – высекали на нём буквы. Но камень неудобный  для письма материал, так как он твёрдый и тяжёлый.</a:t>
            </a:r>
            <a:endParaRPr lang="ru-RU" sz="2600" b="1" i="1" dirty="0"/>
          </a:p>
        </p:txBody>
      </p:sp>
    </p:spTree>
    <p:extLst>
      <p:ext uri="{BB962C8B-B14F-4D97-AF65-F5344CB8AC3E}">
        <p14:creationId xmlns:p14="http://schemas.microsoft.com/office/powerpoint/2010/main" xmlns="" val="2402503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allforpeople.net/uploads/posts/2013-02/1361123202_2c281dcabe799fc543efcde541d3ec71.jpeg"/>
          <p:cNvPicPr>
            <a:picLocks noChangeAspect="1" noChangeArrowheads="1"/>
          </p:cNvPicPr>
          <p:nvPr/>
        </p:nvPicPr>
        <p:blipFill>
          <a:blip r:embed="rId2" cstate="print"/>
          <a:srcRect l="1074" t="15751" r="132" b="8365"/>
          <a:stretch>
            <a:fillRect/>
          </a:stretch>
        </p:blipFill>
        <p:spPr bwMode="auto">
          <a:xfrm>
            <a:off x="4283968" y="980728"/>
            <a:ext cx="4176464" cy="5328592"/>
          </a:xfrm>
          <a:prstGeom prst="rect">
            <a:avLst/>
          </a:prstGeom>
          <a:ln w="190500" cap="sq">
            <a:solidFill>
              <a:srgbClr val="C8C6BD"/>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Заголовок 5"/>
          <p:cNvSpPr>
            <a:spLocks noGrp="1"/>
          </p:cNvSpPr>
          <p:nvPr>
            <p:ph type="title"/>
          </p:nvPr>
        </p:nvSpPr>
        <p:spPr>
          <a:xfrm>
            <a:off x="457200" y="0"/>
            <a:ext cx="8147248" cy="764704"/>
          </a:xfrm>
        </p:spPr>
        <p:txBody>
          <a:bodyPr>
            <a:normAutofit/>
          </a:bodyPr>
          <a:lstStyle/>
          <a:p>
            <a:pPr algn="ctr"/>
            <a:r>
              <a:rPr lang="ru-RU" sz="3200" i="1" dirty="0" smtClean="0">
                <a:solidFill>
                  <a:srgbClr val="C00000"/>
                </a:solidFill>
              </a:rPr>
              <a:t>Железная книга</a:t>
            </a:r>
            <a:endParaRPr lang="ru-RU" sz="3200" i="1" dirty="0">
              <a:solidFill>
                <a:srgbClr val="C00000"/>
              </a:solidFill>
            </a:endParaRPr>
          </a:p>
        </p:txBody>
      </p:sp>
      <p:sp>
        <p:nvSpPr>
          <p:cNvPr id="7" name="Текст 6"/>
          <p:cNvSpPr>
            <a:spLocks noGrp="1"/>
          </p:cNvSpPr>
          <p:nvPr>
            <p:ph type="body" sz="half" idx="2"/>
          </p:nvPr>
        </p:nvSpPr>
        <p:spPr>
          <a:xfrm>
            <a:off x="323528" y="908720"/>
            <a:ext cx="3672408" cy="5217443"/>
          </a:xfrm>
        </p:spPr>
        <p:txBody>
          <a:bodyPr>
            <a:noAutofit/>
          </a:bodyPr>
          <a:lstStyle/>
          <a:p>
            <a:pPr algn="ctr"/>
            <a:r>
              <a:rPr lang="ru-RU" sz="2400" b="1" i="1" dirty="0" smtClean="0"/>
              <a:t>Железную книгу изготовил кузнец из Болгарии. Она состояла из 22 страниц и весила 4 кг. Такие книги </a:t>
            </a:r>
            <a:r>
              <a:rPr lang="ru-RU" sz="2400" b="1" i="1" dirty="0" smtClean="0">
                <a:cs typeface="Times New Roman" pitchFamily="18" charset="0"/>
              </a:rPr>
              <a:t>хранились</a:t>
            </a:r>
            <a:r>
              <a:rPr lang="ru-RU" sz="2400" b="1" i="1" dirty="0" smtClean="0"/>
              <a:t> лучше, их насчитывалось около сотни штук. Для изготовления таких книг надо было, чтобы мастер был искусным кузнецом и обладал грамотой.</a:t>
            </a:r>
            <a:endParaRPr lang="ru-RU" sz="2400" b="1" i="1"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2405</TotalTime>
  <Words>1823</Words>
  <Application>Microsoft Office PowerPoint</Application>
  <PresentationFormat>Экран (4:3)</PresentationFormat>
  <Paragraphs>99</Paragraphs>
  <Slides>74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74</vt:i4>
      </vt:variant>
    </vt:vector>
  </HeadingPairs>
  <TitlesOfParts>
    <vt:vector size="75" baseType="lpstr">
      <vt:lpstr>Тема Office</vt:lpstr>
      <vt:lpstr>  БЕЛГОРОДСКИЙ ГОСУДАРСТВЕННЫЙ АГРАРНЫЙ УНИВЕРСИТЕТ им. В. Я. Горина  </vt:lpstr>
      <vt:lpstr>Слайд 2</vt:lpstr>
      <vt:lpstr>Долгим был путь к современной книге.  У разных народов были разные способы письма и разные материалы. На каменной плите слова высекали, на страницы из шёлка - наносили кисточкой, на пальмовых листьях  -выцарапывали.  До наших времён дошли «книги» на глиняных дощечках, папирусе, пергаменте, бересте. </vt:lpstr>
      <vt:lpstr>Долгий путь книги</vt:lpstr>
      <vt:lpstr>Слайд 5</vt:lpstr>
      <vt:lpstr>Слайд 6</vt:lpstr>
      <vt:lpstr>Каменные книги - считаются первой формой записи информации</vt:lpstr>
      <vt:lpstr>Слайд 8</vt:lpstr>
      <vt:lpstr>Железная книга</vt:lpstr>
      <vt:lpstr>Древние книги из свинца</vt:lpstr>
      <vt:lpstr>Золотая книга</vt:lpstr>
      <vt:lpstr>Глиняная книга</vt:lpstr>
      <vt:lpstr>Глиняные книги</vt:lpstr>
      <vt:lpstr>Слайд 14</vt:lpstr>
      <vt:lpstr>Слайд 15</vt:lpstr>
      <vt:lpstr>Слайд 16</vt:lpstr>
      <vt:lpstr>Восковые таблички</vt:lpstr>
      <vt:lpstr>Слайд 18</vt:lpstr>
      <vt:lpstr>Деревянная книга</vt:lpstr>
      <vt:lpstr>Слайд 20</vt:lpstr>
      <vt:lpstr>Новгородский псалтырь</vt:lpstr>
      <vt:lpstr>Слайд 22</vt:lpstr>
      <vt:lpstr>Папирусные свитки</vt:lpstr>
      <vt:lpstr>Слайд 24</vt:lpstr>
      <vt:lpstr>Свитки  папируса. Древний Египет</vt:lpstr>
      <vt:lpstr>Слайд 26</vt:lpstr>
      <vt:lpstr>Слайд 27</vt:lpstr>
      <vt:lpstr>Книга  написанная на пальмовых листьях</vt:lpstr>
      <vt:lpstr>Бамбуковые книги </vt:lpstr>
      <vt:lpstr>Древняя китайская книга - Няшки</vt:lpstr>
      <vt:lpstr>Слайд 31</vt:lpstr>
      <vt:lpstr>Шёлковые китайские книги</vt:lpstr>
      <vt:lpstr>Книга из слоновой кости, украшенная резьбой, золочением и росписью</vt:lpstr>
      <vt:lpstr>Слайд 34</vt:lpstr>
      <vt:lpstr>Пергамент (пергамен) </vt:lpstr>
      <vt:lpstr>Слайд 36</vt:lpstr>
      <vt:lpstr>Слайд 37</vt:lpstr>
      <vt:lpstr>Слайд 38</vt:lpstr>
      <vt:lpstr>Слайд 39</vt:lpstr>
      <vt:lpstr>Слайд 40</vt:lpstr>
      <vt:lpstr>Слайд 41</vt:lpstr>
      <vt:lpstr>Берестяные грамоты</vt:lpstr>
      <vt:lpstr>Слайд 43</vt:lpstr>
      <vt:lpstr>Слайд 44</vt:lpstr>
      <vt:lpstr>И не только на бересте</vt:lpstr>
      <vt:lpstr>Слайд 46</vt:lpstr>
      <vt:lpstr>Рукописные книги Древней Руси </vt:lpstr>
      <vt:lpstr>Слайд 48</vt:lpstr>
      <vt:lpstr>Книгопечатание в России </vt:lpstr>
      <vt:lpstr>Памятник Кириллу и Мифодею </vt:lpstr>
      <vt:lpstr>Слайд 51</vt:lpstr>
      <vt:lpstr>Слайд 52</vt:lpstr>
      <vt:lpstr>Слайд 53</vt:lpstr>
      <vt:lpstr>Первый печатный станок</vt:lpstr>
      <vt:lpstr>Слайд 55</vt:lpstr>
      <vt:lpstr>Слайд 56</vt:lpstr>
      <vt:lpstr>Книги - загадки истории</vt:lpstr>
      <vt:lpstr>Книга - шкатулка </vt:lpstr>
      <vt:lpstr>Книга из лепестков роз</vt:lpstr>
      <vt:lpstr>Слайд 60</vt:lpstr>
      <vt:lpstr>Аудиокниги </vt:lpstr>
      <vt:lpstr>Аудиокниги </vt:lpstr>
      <vt:lpstr>Аудиокниги</vt:lpstr>
      <vt:lpstr>Электронные книги</vt:lpstr>
      <vt:lpstr>Самая маленькая книга в мире </vt:lpstr>
      <vt:lpstr>Слайд 66</vt:lpstr>
      <vt:lpstr>Самая большая книга</vt:lpstr>
      <vt:lpstr>Самая большая книга</vt:lpstr>
      <vt:lpstr>Трехмерные книги </vt:lpstr>
      <vt:lpstr>Слайд 70</vt:lpstr>
      <vt:lpstr> </vt:lpstr>
      <vt:lpstr>Книга – величайшее сокровище человечества, кладезь  мудрости, источник знаний</vt:lpstr>
      <vt:lpstr>Слайд 73</vt:lpstr>
      <vt:lpstr> В целом за свою историю книги прошли большой путь развития…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Книги</dc:title>
  <dc:creator>Антоненко Лариса Валентиновн</dc:creator>
  <cp:lastModifiedBy>anichina</cp:lastModifiedBy>
  <cp:revision>290</cp:revision>
  <dcterms:created xsi:type="dcterms:W3CDTF">2015-09-29T14:18:25Z</dcterms:created>
  <dcterms:modified xsi:type="dcterms:W3CDTF">2015-11-05T08:39:17Z</dcterms:modified>
</cp:coreProperties>
</file>